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4"/>
  </p:notesMasterIdLst>
  <p:sldIdLst>
    <p:sldId id="448" r:id="rId2"/>
    <p:sldId id="450" r:id="rId3"/>
    <p:sldId id="537" r:id="rId4"/>
    <p:sldId id="588" r:id="rId5"/>
    <p:sldId id="589" r:id="rId6"/>
    <p:sldId id="529" r:id="rId7"/>
    <p:sldId id="540" r:id="rId8"/>
    <p:sldId id="542" r:id="rId9"/>
    <p:sldId id="543" r:id="rId10"/>
    <p:sldId id="566" r:id="rId11"/>
    <p:sldId id="571" r:id="rId12"/>
    <p:sldId id="590" r:id="rId13"/>
    <p:sldId id="572" r:id="rId14"/>
    <p:sldId id="604" r:id="rId15"/>
    <p:sldId id="595" r:id="rId16"/>
    <p:sldId id="596" r:id="rId17"/>
    <p:sldId id="574" r:id="rId18"/>
    <p:sldId id="597" r:id="rId19"/>
    <p:sldId id="598" r:id="rId20"/>
    <p:sldId id="575" r:id="rId21"/>
    <p:sldId id="576" r:id="rId22"/>
    <p:sldId id="592" r:id="rId23"/>
    <p:sldId id="591" r:id="rId24"/>
    <p:sldId id="599" r:id="rId25"/>
    <p:sldId id="584" r:id="rId26"/>
    <p:sldId id="579" r:id="rId27"/>
    <p:sldId id="581" r:id="rId28"/>
    <p:sldId id="582" r:id="rId29"/>
    <p:sldId id="583" r:id="rId30"/>
    <p:sldId id="600" r:id="rId31"/>
    <p:sldId id="605" r:id="rId32"/>
    <p:sldId id="585" r:id="rId33"/>
    <p:sldId id="553" r:id="rId34"/>
    <p:sldId id="602" r:id="rId35"/>
    <p:sldId id="603" r:id="rId36"/>
    <p:sldId id="594" r:id="rId37"/>
    <p:sldId id="593" r:id="rId38"/>
    <p:sldId id="557" r:id="rId39"/>
    <p:sldId id="558" r:id="rId40"/>
    <p:sldId id="561" r:id="rId41"/>
    <p:sldId id="559" r:id="rId42"/>
    <p:sldId id="56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2" autoAdjust="0"/>
    <p:restoredTop sz="94690" autoAdjust="0"/>
  </p:normalViewPr>
  <p:slideViewPr>
    <p:cSldViewPr>
      <p:cViewPr>
        <p:scale>
          <a:sx n="86" d="100"/>
          <a:sy n="86" d="100"/>
        </p:scale>
        <p:origin x="-1374" y="-108"/>
      </p:cViewPr>
      <p:guideLst>
        <p:guide orient="horz" pos="2160"/>
        <p:guide pos="2880"/>
      </p:guideLst>
    </p:cSldViewPr>
  </p:slideViewPr>
  <p:outlineViewPr>
    <p:cViewPr>
      <p:scale>
        <a:sx n="33" d="100"/>
        <a:sy n="33" d="100"/>
      </p:scale>
      <p:origin x="24" y="2685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622" y="-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16/01/2018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smtClean="0"/>
              <a:t>جامعة فيلادلفيا، كلية تكنولوجيا المعلومات، قسم نظم معلومات ادارية</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tx2"/>
              </a:buClr>
              <a:buFont typeface="Arial" panose="020B0604020202020204" pitchFamily="34" charset="0"/>
              <a:buChar cha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smtClean="0"/>
              <a:t>جامعة فيلادلفيا، كلية تكنولوجيا المعلومات، قسم نظم معلومات ادارية</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smtClean="0"/>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smtClean="0"/>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smtClean="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342900" indent="-342900" algn="r" defTabSz="914400" rtl="1" eaLnBrk="1" latinLnBrk="0" hangingPunct="1">
        <a:spcBef>
          <a:spcPct val="20000"/>
        </a:spcBef>
        <a:spcAft>
          <a:spcPts val="600"/>
        </a:spcAft>
        <a:buClr>
          <a:schemeClr val="tx2"/>
        </a:buClr>
        <a:buFont typeface="Arial" panose="020B0604020202020204" pitchFamily="34" charset="0"/>
        <a:buChar char="•"/>
        <a:defRPr sz="2000" b="0"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NQXAC9IVRw" TargetMode="External"/><Relationship Id="rId2" Type="http://schemas.openxmlformats.org/officeDocument/2006/relationships/hyperlink" Target="https://www.youtube.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verify" TargetMode="External"/><Relationship Id="rId2" Type="http://schemas.openxmlformats.org/officeDocument/2006/relationships/hyperlink" Target="https://youtube.com/my_videos_upload"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keepvid.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lipconverter.cc/" TargetMode="External"/><Relationship Id="rId2" Type="http://schemas.openxmlformats.org/officeDocument/2006/relationships/hyperlink" Target="http://en.savefrom.net/" TargetMode="External"/><Relationship Id="rId1" Type="http://schemas.openxmlformats.org/officeDocument/2006/relationships/slideLayout" Target="../slideLayouts/slideLayout2.xml"/><Relationship Id="rId6" Type="http://schemas.openxmlformats.org/officeDocument/2006/relationships/hyperlink" Target="https://www.ssyoutube.com/watch?v=dYk_kBvrGQI" TargetMode="External"/><Relationship Id="rId5" Type="http://schemas.openxmlformats.org/officeDocument/2006/relationships/hyperlink" Target="http://www.youtube-mp3.org/" TargetMode="External"/><Relationship Id="rId4" Type="http://schemas.openxmlformats.org/officeDocument/2006/relationships/hyperlink" Target="http://www.onlineyoutube.com/YouTube-Downloa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D9XrI_v71u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html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img.wonderhowto.com/img/original/28/04/63495277176589/0/634952771765892804.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youtu.be/dgtrBstTy4g?t=2m7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gLxGHwZWKnI" TargetMode="External"/><Relationship Id="rId2" Type="http://schemas.openxmlformats.org/officeDocument/2006/relationships/hyperlink" Target="https://youtu.be/oIkhgagvrjI?t=5m53s"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s://www.youtube.com/watch?v=dgtrBstTy4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youtube.com/analytics?o=U#r=earning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analytics?o=U#r=earning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مواقع التواصل الاجتماعي</a:t>
            </a:r>
            <a:r>
              <a:rPr lang="en-US" dirty="0"/>
              <a:t/>
            </a:r>
            <a:br>
              <a:rPr lang="en-US" dirty="0"/>
            </a:br>
            <a:r>
              <a:rPr lang="en-US" dirty="0" smtClean="0"/>
              <a:t>0731101</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smtClean="0"/>
              <a:t>يوتيوب </a:t>
            </a:r>
            <a:r>
              <a:rPr lang="en-US" dirty="0" smtClean="0"/>
              <a:t>YouTube</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YouTube logo 2015.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0"/>
            <a:ext cx="1905000" cy="79057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 xmlns:a16="http://schemas.microsoft.com/office/drawing/2014/main" id="{340D9019-434F-4C02-A207-2481A3ED0755}"/>
              </a:ext>
            </a:extLst>
          </p:cNvPr>
          <p:cNvSpPr txBox="1">
            <a:spLocks/>
          </p:cNvSpPr>
          <p:nvPr/>
        </p:nvSpPr>
        <p:spPr>
          <a:xfrm>
            <a:off x="5867400" y="0"/>
            <a:ext cx="3124200" cy="457200"/>
          </a:xfrm>
          <a:prstGeom prst="rect">
            <a:avLst/>
          </a:prstGeom>
          <a:solidFill>
            <a:schemeClr val="tx2"/>
          </a:solidFill>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1600" b="1" kern="1200">
                <a:solidFill>
                  <a:schemeClr val="tx1"/>
                </a:solidFill>
                <a:latin typeface="+mn-lt"/>
                <a:ea typeface="+mn-ea"/>
                <a:cs typeface="+mn-cs"/>
              </a:defRPr>
            </a:lvl1pPr>
            <a:lvl2pPr marL="457200" indent="0" algn="r" defTabSz="914400" rtl="1" eaLnBrk="1" latinLnBrk="0" hangingPunct="1">
              <a:spcBef>
                <a:spcPct val="20000"/>
              </a:spcBef>
              <a:buClr>
                <a:schemeClr val="tx2"/>
              </a:buClr>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Clr>
                <a:schemeClr val="tx2"/>
              </a:buClr>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Clr>
                <a:schemeClr val="tx2"/>
              </a:buClr>
              <a:buFont typeface="Arial" pitchFamily="34" charset="0"/>
              <a:buNone/>
              <a:defRPr sz="900" kern="1200" baseline="0">
                <a:solidFill>
                  <a:schemeClr val="tx1"/>
                </a:solidFill>
                <a:latin typeface="+mn-lt"/>
                <a:ea typeface="+mn-ea"/>
                <a:cs typeface="+mn-cs"/>
              </a:defRPr>
            </a:lvl5pPr>
            <a:lvl6pPr marL="22860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9pPr>
          </a:lstStyle>
          <a:p>
            <a:r>
              <a:rPr lang="ar-JO" sz="2200" dirty="0">
                <a:solidFill>
                  <a:schemeClr val="bg1"/>
                </a:solidFill>
              </a:rPr>
              <a:t>الفصل الأول 2017 / 2018 </a:t>
            </a:r>
            <a:endParaRPr lang="en-US" sz="2200" dirty="0">
              <a:solidFill>
                <a:schemeClr val="bg1"/>
              </a:solidFill>
            </a:endParaRPr>
          </a:p>
        </p:txBody>
      </p:sp>
    </p:spTree>
    <p:extLst>
      <p:ext uri="{BB962C8B-B14F-4D97-AF65-F5344CB8AC3E}">
        <p14:creationId xmlns:p14="http://schemas.microsoft.com/office/powerpoint/2010/main" val="2567231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 قوائم التشغيل </a:t>
            </a:r>
            <a:r>
              <a:rPr lang="en-US" dirty="0" smtClean="0"/>
              <a:t>playlists</a:t>
            </a:r>
            <a:r>
              <a:rPr lang="ar-JO" dirty="0" smtClean="0"/>
              <a:t/>
            </a:r>
            <a:br>
              <a:rPr lang="ar-JO"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99360"/>
            <a:ext cx="6720174" cy="302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01442"/>
            <a:ext cx="7151668" cy="229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Elbow Connector 9"/>
          <p:cNvCxnSpPr>
            <a:endCxn id="5123" idx="1"/>
          </p:cNvCxnSpPr>
          <p:nvPr/>
        </p:nvCxnSpPr>
        <p:spPr>
          <a:xfrm rot="5400000">
            <a:off x="-590261" y="3562061"/>
            <a:ext cx="3314122" cy="457200"/>
          </a:xfrm>
          <a:prstGeom prst="bentConnector4">
            <a:avLst>
              <a:gd name="adj1" fmla="val 461"/>
              <a:gd name="adj2" fmla="val 150000"/>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31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 قوائم التشغيل </a:t>
            </a:r>
            <a:r>
              <a:rPr lang="en-US" dirty="0" smtClean="0"/>
              <a:t>playlists</a:t>
            </a:r>
            <a:endParaRPr lang="en-US" dirty="0"/>
          </a:p>
        </p:txBody>
      </p:sp>
      <p:sp>
        <p:nvSpPr>
          <p:cNvPr id="3" name="Content Placeholder 2"/>
          <p:cNvSpPr>
            <a:spLocks noGrp="1"/>
          </p:cNvSpPr>
          <p:nvPr>
            <p:ph idx="1"/>
          </p:nvPr>
        </p:nvSpPr>
        <p:spPr/>
        <p:txBody>
          <a:bodyPr/>
          <a:lstStyle/>
          <a:p>
            <a:r>
              <a:rPr lang="ar-JO" dirty="0" smtClean="0"/>
              <a:t>يمكنك إنشاء قائمة تشغيل جديدة </a:t>
            </a:r>
            <a:r>
              <a:rPr lang="ar-JO" dirty="0" err="1" smtClean="0"/>
              <a:t>باجدى</a:t>
            </a:r>
            <a:r>
              <a:rPr lang="ar-JO" dirty="0" smtClean="0"/>
              <a:t> الطريقتين:</a:t>
            </a:r>
          </a:p>
          <a:p>
            <a:pPr lvl="1"/>
            <a:r>
              <a:rPr lang="ar-JO" dirty="0" smtClean="0"/>
              <a:t>اضغط على 		        ثم اضغط على انشاء قائمة جديدة </a:t>
            </a:r>
            <a:r>
              <a:rPr lang="ar-JO" dirty="0" err="1" smtClean="0"/>
              <a:t>آثص</a:t>
            </a:r>
            <a:r>
              <a:rPr lang="ar-JO" dirty="0" smtClean="0"/>
              <a:t> ؛</a:t>
            </a:r>
            <a:r>
              <a:rPr lang="ar-JO" dirty="0" err="1" smtClean="0"/>
              <a:t>مشغمهسف</a:t>
            </a:r>
            <a:endParaRPr lang="ar-JO" dirty="0" smtClean="0"/>
          </a:p>
          <a:p>
            <a:pPr lvl="1"/>
            <a:endParaRPr lang="ar-JO" dirty="0" smtClean="0"/>
          </a:p>
          <a:p>
            <a:pPr lvl="1"/>
            <a:endParaRPr lang="ar-JO" dirty="0" smtClean="0"/>
          </a:p>
          <a:p>
            <a:pPr lvl="1"/>
            <a:endParaRPr lang="ar-JO" dirty="0" smtClean="0"/>
          </a:p>
          <a:p>
            <a:pPr lvl="1"/>
            <a:endParaRPr lang="ar-JO" dirty="0" smtClean="0"/>
          </a:p>
          <a:p>
            <a:pPr lvl="1"/>
            <a:r>
              <a:rPr lang="ar-JO" dirty="0" smtClean="0"/>
              <a:t>انقر على إضافة إلى أسفل الفيديو الأول الذي تريد إضافته ثم أدخل اسمًا لقائمة التشغيل وحدد ما إذا كنت تريد جعل قائمة التشغيل عامة أو خاصة أو غير مدرجة ثم انقر على إنشاء.</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9675" y="4991100"/>
            <a:ext cx="6334125" cy="1562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p:cNvSpPr/>
          <p:nvPr/>
        </p:nvSpPr>
        <p:spPr>
          <a:xfrm>
            <a:off x="1291652" y="6132733"/>
            <a:ext cx="994348" cy="38236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800" y="2590800"/>
            <a:ext cx="2636255" cy="151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09800"/>
            <a:ext cx="17145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4663502" y="2590801"/>
            <a:ext cx="994348"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608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 قوائم التشغيل </a:t>
            </a:r>
            <a:r>
              <a:rPr lang="en-US" dirty="0"/>
              <a:t>playlists</a:t>
            </a:r>
          </a:p>
        </p:txBody>
      </p:sp>
      <p:sp>
        <p:nvSpPr>
          <p:cNvPr id="3" name="Content Placeholder 2"/>
          <p:cNvSpPr>
            <a:spLocks noGrp="1"/>
          </p:cNvSpPr>
          <p:nvPr>
            <p:ph idx="1"/>
          </p:nvPr>
        </p:nvSpPr>
        <p:spPr/>
        <p:txBody>
          <a:bodyPr>
            <a:normAutofit/>
          </a:bodyPr>
          <a:lstStyle/>
          <a:p>
            <a:pPr marL="0" indent="0">
              <a:buNone/>
            </a:pPr>
            <a:r>
              <a:rPr lang="ar-JO" b="1" dirty="0"/>
              <a:t>خصوصية قائمة التشغيل </a:t>
            </a:r>
            <a:r>
              <a:rPr lang="en-US" b="1" dirty="0"/>
              <a:t>Playlists</a:t>
            </a:r>
            <a:endParaRPr lang="ar-JO" altLang="en-US" b="1" dirty="0" smtClean="0">
              <a:solidFill>
                <a:srgbClr val="212121"/>
              </a:solidFill>
              <a:latin typeface="Roboto"/>
              <a:cs typeface="Arial" pitchFamily="34" charset="0"/>
            </a:endParaRPr>
          </a:p>
          <a:p>
            <a:r>
              <a:rPr lang="ar-SA" altLang="en-US" dirty="0" smtClean="0">
                <a:solidFill>
                  <a:srgbClr val="212121"/>
                </a:solidFill>
                <a:latin typeface="Roboto"/>
                <a:cs typeface="Arial" pitchFamily="34" charset="0"/>
              </a:rPr>
              <a:t>عامة</a:t>
            </a:r>
            <a:r>
              <a:rPr lang="ar-JO" altLang="en-US" dirty="0" smtClean="0">
                <a:solidFill>
                  <a:srgbClr val="212121"/>
                </a:solidFill>
                <a:latin typeface="Roboto"/>
                <a:cs typeface="Arial" pitchFamily="34" charset="0"/>
              </a:rPr>
              <a:t> </a:t>
            </a:r>
            <a:r>
              <a:rPr lang="en-US" altLang="en-US" dirty="0" smtClean="0">
                <a:solidFill>
                  <a:srgbClr val="212121"/>
                </a:solidFill>
                <a:latin typeface="Roboto"/>
                <a:cs typeface="Arial" pitchFamily="34" charset="0"/>
              </a:rPr>
              <a:t>Public</a:t>
            </a:r>
            <a:r>
              <a:rPr lang="ar-JO" altLang="en-US" dirty="0" smtClean="0">
                <a:solidFill>
                  <a:srgbClr val="212121"/>
                </a:solidFill>
                <a:latin typeface="Roboto"/>
                <a:cs typeface="Arial" pitchFamily="34" charset="0"/>
              </a:rPr>
              <a:t>: ي</a:t>
            </a:r>
            <a:r>
              <a:rPr lang="ar-JO" dirty="0" smtClean="0">
                <a:solidFill>
                  <a:srgbClr val="212121"/>
                </a:solidFill>
                <a:latin typeface="Roboto"/>
                <a:cs typeface="Arial" pitchFamily="34" charset="0"/>
              </a:rPr>
              <a:t>تم مشاهدة </a:t>
            </a:r>
            <a:r>
              <a:rPr lang="ar-JO" dirty="0" smtClean="0"/>
              <a:t>قائمة التشغيل </a:t>
            </a:r>
            <a:r>
              <a:rPr lang="ar-JO" dirty="0" smtClean="0">
                <a:solidFill>
                  <a:srgbClr val="212121"/>
                </a:solidFill>
                <a:latin typeface="Roboto"/>
                <a:cs typeface="Arial" pitchFamily="34" charset="0"/>
              </a:rPr>
              <a:t>من قبل </a:t>
            </a:r>
            <a:r>
              <a:rPr lang="ar-JO" altLang="en-US" dirty="0" smtClean="0">
                <a:solidFill>
                  <a:srgbClr val="212121"/>
                </a:solidFill>
                <a:latin typeface="Roboto"/>
                <a:cs typeface="Arial" pitchFamily="34" charset="0"/>
              </a:rPr>
              <a:t>أي شخص متصل بالانترنت.</a:t>
            </a:r>
          </a:p>
          <a:p>
            <a:r>
              <a:rPr lang="ar-SA" altLang="en-US" dirty="0" smtClean="0">
                <a:solidFill>
                  <a:srgbClr val="212121"/>
                </a:solidFill>
                <a:latin typeface="Roboto"/>
                <a:cs typeface="Arial" pitchFamily="34" charset="0"/>
              </a:rPr>
              <a:t>خاصة </a:t>
            </a:r>
            <a:r>
              <a:rPr lang="en-US" altLang="en-US" dirty="0" smtClean="0">
                <a:solidFill>
                  <a:srgbClr val="212121"/>
                </a:solidFill>
                <a:latin typeface="Roboto"/>
                <a:cs typeface="Arial" pitchFamily="34" charset="0"/>
              </a:rPr>
              <a:t>Private</a:t>
            </a:r>
            <a:r>
              <a:rPr lang="ar-JO" altLang="en-US" dirty="0" smtClean="0">
                <a:solidFill>
                  <a:srgbClr val="212121"/>
                </a:solidFill>
                <a:latin typeface="Roboto"/>
                <a:cs typeface="Arial" pitchFamily="34" charset="0"/>
              </a:rPr>
              <a:t>: ي</a:t>
            </a:r>
            <a:r>
              <a:rPr lang="ar-JO" dirty="0" smtClean="0">
                <a:solidFill>
                  <a:srgbClr val="212121"/>
                </a:solidFill>
                <a:latin typeface="Roboto"/>
                <a:cs typeface="Arial" pitchFamily="34" charset="0"/>
              </a:rPr>
              <a:t>تم مشاهدة </a:t>
            </a:r>
            <a:r>
              <a:rPr lang="ar-JO" dirty="0" smtClean="0"/>
              <a:t>قائمة التشغيل </a:t>
            </a:r>
            <a:r>
              <a:rPr lang="ar-JO" dirty="0" smtClean="0">
                <a:solidFill>
                  <a:srgbClr val="212121"/>
                </a:solidFill>
                <a:latin typeface="Roboto"/>
                <a:cs typeface="Arial" pitchFamily="34" charset="0"/>
              </a:rPr>
              <a:t>من قبلك فقط.</a:t>
            </a:r>
          </a:p>
          <a:p>
            <a:r>
              <a:rPr lang="ar-SA" altLang="en-US" dirty="0" smtClean="0">
                <a:solidFill>
                  <a:srgbClr val="212121"/>
                </a:solidFill>
                <a:latin typeface="Roboto"/>
                <a:cs typeface="Arial" pitchFamily="34" charset="0"/>
              </a:rPr>
              <a:t>غير مدرجة</a:t>
            </a:r>
            <a:r>
              <a:rPr lang="ar-JO" altLang="en-US" dirty="0" smtClean="0">
                <a:solidFill>
                  <a:srgbClr val="212121"/>
                </a:solidFill>
                <a:latin typeface="Roboto"/>
                <a:cs typeface="Arial" pitchFamily="34" charset="0"/>
              </a:rPr>
              <a:t> </a:t>
            </a:r>
            <a:r>
              <a:rPr lang="en-US" altLang="en-US" dirty="0" smtClean="0">
                <a:solidFill>
                  <a:srgbClr val="212121"/>
                </a:solidFill>
                <a:latin typeface="Roboto"/>
                <a:cs typeface="Arial" pitchFamily="34" charset="0"/>
              </a:rPr>
              <a:t>Unlisted</a:t>
            </a:r>
            <a:r>
              <a:rPr lang="ar-JO" altLang="en-US" dirty="0" smtClean="0">
                <a:solidFill>
                  <a:srgbClr val="212121"/>
                </a:solidFill>
                <a:latin typeface="Roboto"/>
                <a:cs typeface="Arial" pitchFamily="34" charset="0"/>
              </a:rPr>
              <a:t>: ي</a:t>
            </a:r>
            <a:r>
              <a:rPr lang="ar-JO" dirty="0" smtClean="0">
                <a:solidFill>
                  <a:srgbClr val="212121"/>
                </a:solidFill>
                <a:latin typeface="Roboto"/>
                <a:cs typeface="Arial" pitchFamily="34" charset="0"/>
              </a:rPr>
              <a:t>تم مشاهدة </a:t>
            </a:r>
            <a:r>
              <a:rPr lang="ar-JO" dirty="0" smtClean="0"/>
              <a:t>قائمة التشغيل</a:t>
            </a:r>
            <a:r>
              <a:rPr lang="ar-JO" dirty="0" smtClean="0">
                <a:solidFill>
                  <a:srgbClr val="212121"/>
                </a:solidFill>
                <a:latin typeface="Roboto"/>
                <a:cs typeface="Arial" pitchFamily="34" charset="0"/>
              </a:rPr>
              <a:t> من قبل </a:t>
            </a:r>
            <a:r>
              <a:rPr lang="ar-JO" altLang="en-US" dirty="0" smtClean="0">
                <a:solidFill>
                  <a:srgbClr val="212121"/>
                </a:solidFill>
                <a:latin typeface="Roboto"/>
                <a:cs typeface="Arial" pitchFamily="34" charset="0"/>
              </a:rPr>
              <a:t>أي شخص لديه رابط الفيديو. </a:t>
            </a:r>
            <a:endParaRPr lang="en-US" dirty="0">
              <a:solidFill>
                <a:srgbClr val="212121"/>
              </a:solidFill>
              <a:latin typeface="Roboto"/>
              <a:cs typeface="Arial" pitchFamily="34" charset="0"/>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806161903"/>
              </p:ext>
            </p:extLst>
          </p:nvPr>
        </p:nvGraphicFramePr>
        <p:xfrm>
          <a:off x="457200" y="3926840"/>
          <a:ext cx="7162800" cy="1483360"/>
        </p:xfrm>
        <a:graphic>
          <a:graphicData uri="http://schemas.openxmlformats.org/drawingml/2006/table">
            <a:tbl>
              <a:tblPr firstRow="1" bandRow="1">
                <a:tableStyleId>{5C22544A-7EE6-4342-B048-85BDC9FD1C3A}</a:tableStyleId>
              </a:tblPr>
              <a:tblGrid>
                <a:gridCol w="1600199"/>
                <a:gridCol w="1219200"/>
                <a:gridCol w="1371600"/>
                <a:gridCol w="2971801"/>
              </a:tblGrid>
              <a:tr h="370840">
                <a:tc>
                  <a:txBody>
                    <a:bodyPr/>
                    <a:lstStyle/>
                    <a:p>
                      <a:pPr algn="r" rtl="1" fontAlgn="base"/>
                      <a:r>
                        <a:rPr lang="ar-JO" b="1" dirty="0">
                          <a:solidFill>
                            <a:srgbClr val="212121"/>
                          </a:solidFill>
                          <a:effectLst/>
                        </a:rPr>
                        <a:t>غير مدرجة</a:t>
                      </a:r>
                    </a:p>
                  </a:txBody>
                  <a:tcPr marL="38100" marR="38100" marT="12700" marB="12700" anchor="ctr"/>
                </a:tc>
                <a:tc>
                  <a:txBody>
                    <a:bodyPr/>
                    <a:lstStyle/>
                    <a:p>
                      <a:pPr algn="r" rtl="1" fontAlgn="base"/>
                      <a:r>
                        <a:rPr lang="ar-JO" b="1" dirty="0">
                          <a:solidFill>
                            <a:srgbClr val="212121"/>
                          </a:solidFill>
                          <a:effectLst/>
                        </a:rPr>
                        <a:t>خاصة</a:t>
                      </a:r>
                    </a:p>
                  </a:txBody>
                  <a:tcPr marL="38100" marR="38100" marT="12700" marB="12700" anchor="ctr"/>
                </a:tc>
                <a:tc>
                  <a:txBody>
                    <a:bodyPr/>
                    <a:lstStyle/>
                    <a:p>
                      <a:pPr algn="r" rtl="1" fontAlgn="base"/>
                      <a:r>
                        <a:rPr lang="ar-JO" b="1" dirty="0">
                          <a:solidFill>
                            <a:srgbClr val="212121"/>
                          </a:solidFill>
                          <a:effectLst/>
                        </a:rPr>
                        <a:t>قناة عامة</a:t>
                      </a:r>
                    </a:p>
                  </a:txBody>
                  <a:tcPr marL="38100" marR="38100" marT="12700" marB="1270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b="1" dirty="0" smtClean="0">
                          <a:solidFill>
                            <a:srgbClr val="212121"/>
                          </a:solidFill>
                          <a:effectLst/>
                        </a:rPr>
                        <a:t>الميزة</a:t>
                      </a:r>
                    </a:p>
                  </a:txBody>
                  <a:tcPr/>
                </a:tc>
              </a:tr>
              <a:tr h="370840">
                <a:tc>
                  <a:txBody>
                    <a:bodyPr/>
                    <a:lstStyle/>
                    <a:p>
                      <a:pPr algn="r" rtl="1" fontAlgn="t"/>
                      <a:r>
                        <a:rPr lang="ar-JO" dirty="0">
                          <a:effectLst/>
                        </a:rPr>
                        <a:t>نعم</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a:effectLst/>
                        </a:rPr>
                        <a:t>نعم</a:t>
                      </a:r>
                    </a:p>
                  </a:txBody>
                  <a:tcPr marL="38100" marR="38100" marT="12700" marB="12700"/>
                </a:tc>
                <a:tc>
                  <a:txBody>
                    <a:bodyPr/>
                    <a:lstStyle/>
                    <a:p>
                      <a:pPr algn="r" rtl="1" fontAlgn="t"/>
                      <a:r>
                        <a:rPr lang="ar-JO" dirty="0">
                          <a:effectLst/>
                        </a:rPr>
                        <a:t>يمكن مشاركة عنوان </a:t>
                      </a:r>
                      <a:r>
                        <a:rPr lang="en-US" dirty="0">
                          <a:effectLst/>
                        </a:rPr>
                        <a:t>URL</a:t>
                      </a:r>
                    </a:p>
                  </a:txBody>
                  <a:tcPr marL="38100" marR="38100" marT="12700" marB="12700"/>
                </a:tc>
              </a:tr>
              <a:tr h="370840">
                <a:tc>
                  <a:txBody>
                    <a:bodyPr/>
                    <a:lstStyle/>
                    <a:p>
                      <a:pPr algn="r" rtl="1" fontAlgn="t"/>
                      <a:r>
                        <a:rPr lang="ar-JO" dirty="0">
                          <a:effectLst/>
                        </a:rPr>
                        <a:t>لا</a:t>
                      </a:r>
                    </a:p>
                  </a:txBody>
                  <a:tcPr marL="38100" marR="38100" marT="12700" marB="12700"/>
                </a:tc>
                <a:tc>
                  <a:txBody>
                    <a:bodyPr/>
                    <a:lstStyle/>
                    <a:p>
                      <a:pPr algn="r" rtl="1" fontAlgn="t"/>
                      <a:r>
                        <a:rPr lang="ar-JO" dirty="0" smtClean="0">
                          <a:effectLst/>
                        </a:rPr>
                        <a:t>لا</a:t>
                      </a:r>
                      <a:endParaRPr lang="ar-JO" dirty="0">
                        <a:effectLst/>
                      </a:endParaRPr>
                    </a:p>
                  </a:txBody>
                  <a:tcPr marL="38100" marR="38100" marT="12700" marB="12700"/>
                </a:tc>
                <a:tc>
                  <a:txBody>
                    <a:bodyPr/>
                    <a:lstStyle/>
                    <a:p>
                      <a:pPr algn="r" rtl="1" fontAlgn="t"/>
                      <a:r>
                        <a:rPr lang="ar-JO">
                          <a:effectLst/>
                        </a:rPr>
                        <a:t>نعم</a:t>
                      </a:r>
                    </a:p>
                  </a:txBody>
                  <a:tcPr marL="38100" marR="38100" marT="12700" marB="12700"/>
                </a:tc>
                <a:tc>
                  <a:txBody>
                    <a:bodyPr/>
                    <a:lstStyle/>
                    <a:p>
                      <a:pPr algn="r" rtl="1" fontAlgn="t"/>
                      <a:r>
                        <a:rPr lang="ar-JO" dirty="0">
                          <a:effectLst/>
                        </a:rPr>
                        <a:t>تظهر في عمليات البحث ذات </a:t>
                      </a:r>
                      <a:r>
                        <a:rPr lang="ar-JO" dirty="0" smtClean="0">
                          <a:effectLst/>
                        </a:rPr>
                        <a:t>الصلة.</a:t>
                      </a:r>
                      <a:endParaRPr lang="ar-JO" dirty="0">
                        <a:effectLst/>
                      </a:endParaRPr>
                    </a:p>
                  </a:txBody>
                  <a:tcPr marL="38100" marR="38100" marT="12700" marB="12700"/>
                </a:tc>
              </a:tr>
              <a:tr h="370840">
                <a:tc>
                  <a:txBody>
                    <a:bodyPr/>
                    <a:lstStyle/>
                    <a:p>
                      <a:pPr algn="r" rtl="1" fontAlgn="t"/>
                      <a:r>
                        <a:rPr lang="ar-JO" dirty="0" smtClean="0">
                          <a:effectLst/>
                        </a:rPr>
                        <a:t>لا</a:t>
                      </a:r>
                      <a:endParaRPr lang="ar-JO" dirty="0">
                        <a:effectLst/>
                      </a:endParaRPr>
                    </a:p>
                  </a:txBody>
                  <a:tcPr marL="38100" marR="38100" marT="12700" marB="12700"/>
                </a:tc>
                <a:tc>
                  <a:txBody>
                    <a:bodyPr/>
                    <a:lstStyle/>
                    <a:p>
                      <a:pPr algn="r" rtl="1" fontAlgn="t"/>
                      <a:r>
                        <a:rPr lang="ar-JO" dirty="0" smtClean="0">
                          <a:effectLst/>
                        </a:rPr>
                        <a:t>لا</a:t>
                      </a:r>
                      <a:endParaRPr lang="ar-JO" dirty="0">
                        <a:effectLst/>
                      </a:endParaRPr>
                    </a:p>
                  </a:txBody>
                  <a:tcPr marL="38100" marR="38100" marT="12700" marB="12700"/>
                </a:tc>
                <a:tc>
                  <a:txBody>
                    <a:bodyPr/>
                    <a:lstStyle/>
                    <a:p>
                      <a:pPr algn="r" rtl="1" fontAlgn="t"/>
                      <a:r>
                        <a:rPr lang="ar-JO" dirty="0">
                          <a:effectLst/>
                        </a:rPr>
                        <a:t>نعم</a:t>
                      </a:r>
                    </a:p>
                  </a:txBody>
                  <a:tcPr marL="38100" marR="38100" marT="12700" marB="12700"/>
                </a:tc>
                <a:tc>
                  <a:txBody>
                    <a:bodyPr/>
                    <a:lstStyle/>
                    <a:p>
                      <a:pPr algn="r" rtl="1" fontAlgn="t"/>
                      <a:r>
                        <a:rPr lang="ar-JO" dirty="0">
                          <a:effectLst/>
                        </a:rPr>
                        <a:t>سيتم نشرها على قناتك فور </a:t>
                      </a:r>
                      <a:r>
                        <a:rPr lang="ar-JO" dirty="0" smtClean="0">
                          <a:effectLst/>
                        </a:rPr>
                        <a:t>إنشائها.</a:t>
                      </a:r>
                      <a:endParaRPr lang="ar-JO" dirty="0">
                        <a:effectLst/>
                      </a:endParaRPr>
                    </a:p>
                  </a:txBody>
                  <a:tcPr marL="38100" marR="38100" marT="12700" marB="12700"/>
                </a:tc>
              </a:tr>
            </a:tbl>
          </a:graphicData>
        </a:graphic>
      </p:graphicFrame>
    </p:spTree>
    <p:extLst>
      <p:ext uri="{BB962C8B-B14F-4D97-AF65-F5344CB8AC3E}">
        <p14:creationId xmlns:p14="http://schemas.microsoft.com/office/powerpoint/2010/main" val="1064564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ar-JO" dirty="0"/>
              <a:t> قوائم التشغيل </a:t>
            </a:r>
            <a:r>
              <a:rPr lang="en-US" dirty="0"/>
              <a:t>playlists</a:t>
            </a:r>
          </a:p>
        </p:txBody>
      </p:sp>
      <p:sp>
        <p:nvSpPr>
          <p:cNvPr id="3" name="Content Placeholder 2"/>
          <p:cNvSpPr>
            <a:spLocks noGrp="1"/>
          </p:cNvSpPr>
          <p:nvPr>
            <p:ph idx="1"/>
          </p:nvPr>
        </p:nvSpPr>
        <p:spPr>
          <a:xfrm>
            <a:off x="2400300" y="1752600"/>
            <a:ext cx="5676899" cy="4373563"/>
          </a:xfrm>
        </p:spPr>
        <p:txBody>
          <a:bodyPr>
            <a:normAutofit/>
          </a:bodyPr>
          <a:lstStyle/>
          <a:p>
            <a:pPr marL="0" indent="0">
              <a:buNone/>
            </a:pPr>
            <a:r>
              <a:rPr lang="ar-JO" b="1" dirty="0"/>
              <a:t>إعدادات قائمة التشغيل </a:t>
            </a:r>
            <a:r>
              <a:rPr lang="en-US" b="1" dirty="0"/>
              <a:t> Playlist settings </a:t>
            </a:r>
            <a:endParaRPr lang="en-US" b="1" dirty="0" smtClean="0"/>
          </a:p>
          <a:p>
            <a:r>
              <a:rPr lang="ar-JO" dirty="0" smtClean="0"/>
              <a:t>لتغيير إعدادات قائمة التشغيل، اضغط على	          ثم من خلال مدير الفيديو الموجود في القائمة الجانبية انقر على قوائم التشغيل </a:t>
            </a:r>
            <a:r>
              <a:rPr lang="en-US" dirty="0" smtClean="0"/>
              <a:t>Playlists</a:t>
            </a:r>
            <a:r>
              <a:rPr lang="ar-JO" dirty="0" smtClean="0"/>
              <a:t>.</a:t>
            </a:r>
          </a:p>
          <a:p>
            <a:r>
              <a:rPr lang="ar-JO" dirty="0" smtClean="0"/>
              <a:t>ثم انقر على ‏تعديل </a:t>
            </a:r>
            <a:r>
              <a:rPr lang="en-US" dirty="0" smtClean="0"/>
              <a:t>Edit</a:t>
            </a:r>
            <a:r>
              <a:rPr lang="ar-JO" dirty="0" smtClean="0"/>
              <a:t> إلى جانب قائمة التشغيل التي تريد تحديثها. ستنتقل بذلك إلى قائمة التشغيل المحددة التي تريد إدارتها.</a:t>
            </a:r>
          </a:p>
          <a:p>
            <a:r>
              <a:rPr lang="ar-JO" dirty="0" smtClean="0"/>
              <a:t>انقر على إعدادات قائمة التشغيل </a:t>
            </a:r>
            <a:r>
              <a:rPr lang="en-US" dirty="0" smtClean="0"/>
              <a:t> Playlist settings</a:t>
            </a:r>
            <a:endParaRPr lang="ar-JO" dirty="0" smtClean="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7" y="1828800"/>
            <a:ext cx="20288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62175"/>
            <a:ext cx="14001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267200"/>
            <a:ext cx="12192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33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 قوائم التشغيل </a:t>
            </a:r>
            <a:r>
              <a:rPr lang="en-US" dirty="0"/>
              <a:t>playlists</a:t>
            </a:r>
            <a:endParaRPr lang="ar-JO" dirty="0"/>
          </a:p>
        </p:txBody>
      </p:sp>
      <p:sp>
        <p:nvSpPr>
          <p:cNvPr id="3" name="Content Placeholder 2"/>
          <p:cNvSpPr>
            <a:spLocks noGrp="1"/>
          </p:cNvSpPr>
          <p:nvPr>
            <p:ph idx="1"/>
          </p:nvPr>
        </p:nvSpPr>
        <p:spPr/>
        <p:txBody>
          <a:bodyPr/>
          <a:lstStyle/>
          <a:p>
            <a:r>
              <a:rPr lang="ar-JO" b="1" dirty="0" smtClean="0"/>
              <a:t>الاعدادات الاساسية لقائمة التشغيل</a:t>
            </a:r>
            <a:endParaRPr lang="ar-JO" b="1" dirty="0"/>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14</a:t>
            </a:fld>
            <a:endParaRPr lang="en-GB"/>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7046"/>
            <a:ext cx="6613523" cy="3507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42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 قوائم التشغيل </a:t>
            </a:r>
            <a:r>
              <a:rPr lang="en-US" dirty="0"/>
              <a:t>playlists</a:t>
            </a:r>
            <a:endParaRPr lang="ar-JO" dirty="0"/>
          </a:p>
        </p:txBody>
      </p:sp>
      <p:sp>
        <p:nvSpPr>
          <p:cNvPr id="3" name="Content Placeholder 2"/>
          <p:cNvSpPr>
            <a:spLocks noGrp="1"/>
          </p:cNvSpPr>
          <p:nvPr>
            <p:ph idx="1"/>
          </p:nvPr>
        </p:nvSpPr>
        <p:spPr/>
        <p:txBody>
          <a:bodyPr/>
          <a:lstStyle/>
          <a:p>
            <a:pPr marL="0" indent="0">
              <a:buNone/>
            </a:pPr>
            <a:r>
              <a:rPr lang="ar-JO" b="1" dirty="0"/>
              <a:t>الاضافة التلقائية للفيديوهات على قائمة </a:t>
            </a:r>
            <a:r>
              <a:rPr lang="ar-JO" b="1" dirty="0" smtClean="0"/>
              <a:t>التشغيل</a:t>
            </a:r>
          </a:p>
          <a:p>
            <a:r>
              <a:rPr lang="ar-JO" dirty="0"/>
              <a:t>تحديد قواعد للفيديو لتضاف إلى قائمة التشغيل تلقائيا</a:t>
            </a:r>
            <a:r>
              <a:rPr lang="ar-JO" dirty="0" smtClean="0"/>
              <a:t>.</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81300"/>
            <a:ext cx="60198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08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 قوائم التشغيل </a:t>
            </a:r>
            <a:r>
              <a:rPr lang="en-US" dirty="0"/>
              <a:t>playlists</a:t>
            </a:r>
            <a:endParaRPr lang="ar-JO" dirty="0"/>
          </a:p>
        </p:txBody>
      </p:sp>
      <p:sp>
        <p:nvSpPr>
          <p:cNvPr id="3" name="Content Placeholder 2"/>
          <p:cNvSpPr>
            <a:spLocks noGrp="1"/>
          </p:cNvSpPr>
          <p:nvPr>
            <p:ph idx="1"/>
          </p:nvPr>
        </p:nvSpPr>
        <p:spPr/>
        <p:txBody>
          <a:bodyPr/>
          <a:lstStyle/>
          <a:p>
            <a:pPr marL="0" indent="0">
              <a:buNone/>
            </a:pPr>
            <a:r>
              <a:rPr lang="ar-JO" b="1" dirty="0" smtClean="0"/>
              <a:t>المتعاونين </a:t>
            </a:r>
            <a:r>
              <a:rPr lang="en-US" b="1" dirty="0" smtClean="0"/>
              <a:t>Collaborators</a:t>
            </a:r>
            <a:endParaRPr lang="ar-JO" b="1" dirty="0" smtClean="0"/>
          </a:p>
          <a:p>
            <a:r>
              <a:rPr lang="ar-JO" dirty="0"/>
              <a:t>يمكن للمتعاونين إضافة </a:t>
            </a:r>
            <a:r>
              <a:rPr lang="ar-JO" dirty="0" smtClean="0"/>
              <a:t>فيديوهات إلى </a:t>
            </a:r>
            <a:r>
              <a:rPr lang="ar-JO" dirty="0"/>
              <a:t>قائمة </a:t>
            </a:r>
            <a:r>
              <a:rPr lang="ar-JO" dirty="0" smtClean="0"/>
              <a:t>التشغيل</a:t>
            </a:r>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16</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7000"/>
            <a:ext cx="590550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09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الاشتراكات </a:t>
            </a:r>
            <a:r>
              <a:rPr lang="en-US" dirty="0"/>
              <a:t>Subscriptions</a:t>
            </a:r>
          </a:p>
        </p:txBody>
      </p:sp>
      <p:sp>
        <p:nvSpPr>
          <p:cNvPr id="3" name="Content Placeholder 2"/>
          <p:cNvSpPr>
            <a:spLocks noGrp="1"/>
          </p:cNvSpPr>
          <p:nvPr>
            <p:ph idx="1"/>
          </p:nvPr>
        </p:nvSpPr>
        <p:spPr/>
        <p:txBody>
          <a:bodyPr/>
          <a:lstStyle/>
          <a:p>
            <a:r>
              <a:rPr lang="ar-JO" dirty="0" smtClean="0"/>
              <a:t>للاشتراك في القناة، انقر على زر "اشتراك"  أينما تراه.</a:t>
            </a:r>
          </a:p>
          <a:p>
            <a:r>
              <a:rPr lang="ar-JO" dirty="0" smtClean="0"/>
              <a:t>إذا كنت تشاهد قنوات بصورة منتظمة فحاول الاشتراك فيها.</a:t>
            </a:r>
          </a:p>
          <a:p>
            <a:r>
              <a:rPr lang="ar-JO" dirty="0" smtClean="0"/>
              <a:t>يمكنك العثور على قنوات مقترحة في صفحتك الرئيسية.</a:t>
            </a:r>
          </a:p>
          <a:p>
            <a:r>
              <a:rPr lang="ar-JO" dirty="0" smtClean="0"/>
              <a:t>عندما تزور صفحتك الرئيسية ستظهر مقاطع فيديو جديدة من قنوات اشتركت فيها واقتراحات لقنوات أو مقاطع فيديو قد تثير اهتمامك</a:t>
            </a:r>
          </a:p>
          <a:p>
            <a:pPr marL="0" indent="0">
              <a:buNone/>
            </a:pPr>
            <a:r>
              <a:rPr lang="ar-JO" dirty="0" smtClean="0"/>
              <a:t/>
            </a:r>
            <a:br>
              <a:rPr lang="ar-JO"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00475"/>
            <a:ext cx="73628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5980339" y="5410200"/>
            <a:ext cx="16764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58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صفحة القناة </a:t>
            </a:r>
            <a:r>
              <a:rPr lang="en-US" dirty="0" smtClean="0"/>
              <a:t>Channel</a:t>
            </a:r>
            <a:endParaRPr lang="ar-JO" dirty="0"/>
          </a:p>
        </p:txBody>
      </p:sp>
      <p:sp>
        <p:nvSpPr>
          <p:cNvPr id="3" name="Content Placeholder 2"/>
          <p:cNvSpPr>
            <a:spLocks noGrp="1"/>
          </p:cNvSpPr>
          <p:nvPr>
            <p:ph idx="1"/>
          </p:nvPr>
        </p:nvSpPr>
        <p:spPr/>
        <p:txBody>
          <a:bodyPr/>
          <a:lstStyle/>
          <a:p>
            <a:endParaRPr lang="ar-JO"/>
          </a:p>
        </p:txBody>
      </p:sp>
      <p:sp>
        <p:nvSpPr>
          <p:cNvPr id="4" name="Slide Number Placeholder 3"/>
          <p:cNvSpPr>
            <a:spLocks noGrp="1"/>
          </p:cNvSpPr>
          <p:nvPr>
            <p:ph type="sldNum" sz="quarter" idx="12"/>
          </p:nvPr>
        </p:nvSpPr>
        <p:spPr/>
        <p:txBody>
          <a:bodyPr/>
          <a:lstStyle/>
          <a:p>
            <a:fld id="{A85E95EA-764A-438A-AB2D-615555310C78}" type="slidenum">
              <a:rPr lang="en-GB" smtClean="0"/>
              <a:pPr/>
              <a:t>18</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21245"/>
            <a:ext cx="5638800" cy="4860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58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القناة </a:t>
            </a:r>
            <a:r>
              <a:rPr lang="en-US" dirty="0"/>
              <a:t>Channel</a:t>
            </a:r>
            <a:endParaRPr lang="ar-JO" dirty="0"/>
          </a:p>
        </p:txBody>
      </p:sp>
      <p:sp>
        <p:nvSpPr>
          <p:cNvPr id="3" name="Content Placeholder 2"/>
          <p:cNvSpPr>
            <a:spLocks noGrp="1"/>
          </p:cNvSpPr>
          <p:nvPr>
            <p:ph idx="1"/>
          </p:nvPr>
        </p:nvSpPr>
        <p:spPr/>
        <p:txBody>
          <a:bodyPr/>
          <a:lstStyle/>
          <a:p>
            <a:r>
              <a:rPr lang="ar-JO" dirty="0" smtClean="0"/>
              <a:t>تتكون </a:t>
            </a:r>
            <a:r>
              <a:rPr lang="ar-JO" dirty="0"/>
              <a:t>صفحة القناة </a:t>
            </a:r>
            <a:r>
              <a:rPr lang="en-US" dirty="0" smtClean="0"/>
              <a:t>Channel</a:t>
            </a:r>
            <a:r>
              <a:rPr lang="ar-JO" dirty="0" smtClean="0"/>
              <a:t> من:</a:t>
            </a:r>
          </a:p>
          <a:p>
            <a:pPr lvl="1"/>
            <a:r>
              <a:rPr lang="ar-JO" dirty="0" smtClean="0"/>
              <a:t>اسم القناة</a:t>
            </a:r>
          </a:p>
          <a:p>
            <a:pPr lvl="1"/>
            <a:r>
              <a:rPr lang="ar-JO" dirty="0" smtClean="0"/>
              <a:t>زر </a:t>
            </a:r>
            <a:r>
              <a:rPr lang="ar-JO" dirty="0"/>
              <a:t>الاشتراك / الغاء الاشتراك في القناة</a:t>
            </a:r>
          </a:p>
          <a:p>
            <a:pPr lvl="1"/>
            <a:r>
              <a:rPr lang="ar-JO" dirty="0"/>
              <a:t>عدد الاشتراكات</a:t>
            </a:r>
          </a:p>
          <a:p>
            <a:pPr lvl="1"/>
            <a:r>
              <a:rPr lang="ar-JO" dirty="0" smtClean="0"/>
              <a:t>مقاطع الفيديو التي تم تحميلها من قبل أصحاب القناة </a:t>
            </a:r>
            <a:r>
              <a:rPr lang="en-US" dirty="0" smtClean="0"/>
              <a:t>Videos</a:t>
            </a:r>
            <a:endParaRPr lang="ar-JO" dirty="0" smtClean="0"/>
          </a:p>
          <a:p>
            <a:pPr lvl="1"/>
            <a:r>
              <a:rPr lang="ar-JO" dirty="0" smtClean="0"/>
              <a:t>قوائم التشغيل </a:t>
            </a:r>
            <a:r>
              <a:rPr lang="en-US" dirty="0" smtClean="0"/>
              <a:t>playlists</a:t>
            </a:r>
            <a:endParaRPr lang="ar-JO" dirty="0" smtClean="0"/>
          </a:p>
          <a:p>
            <a:pPr lvl="1"/>
            <a:r>
              <a:rPr lang="ar-JO" dirty="0"/>
              <a:t>قنوات </a:t>
            </a:r>
            <a:r>
              <a:rPr lang="ar-JO" dirty="0" smtClean="0"/>
              <a:t>مميزة ذات علاقة</a:t>
            </a:r>
            <a:r>
              <a:rPr lang="en-US" dirty="0" smtClean="0"/>
              <a:t> Channels </a:t>
            </a:r>
            <a:endParaRPr lang="ar-JO" dirty="0"/>
          </a:p>
          <a:p>
            <a:pPr lvl="1"/>
            <a:r>
              <a:rPr lang="ar-JO" dirty="0" smtClean="0"/>
              <a:t>النقاش </a:t>
            </a:r>
            <a:r>
              <a:rPr lang="en-US" dirty="0" smtClean="0"/>
              <a:t>Discussion</a:t>
            </a:r>
            <a:endParaRPr lang="ar-JO" dirty="0" smtClean="0"/>
          </a:p>
          <a:p>
            <a:pPr lvl="1"/>
            <a:r>
              <a:rPr lang="ar-JO" dirty="0" smtClean="0"/>
              <a:t>عن الصفحة </a:t>
            </a:r>
            <a:r>
              <a:rPr lang="en-US" dirty="0" smtClean="0"/>
              <a:t>About</a:t>
            </a:r>
            <a:endParaRPr lang="ar-JO" dirty="0" smtClean="0"/>
          </a:p>
          <a:p>
            <a:pPr lvl="1"/>
            <a:r>
              <a:rPr lang="ar-JO" dirty="0" smtClean="0"/>
              <a:t>البحث في القناة</a:t>
            </a:r>
          </a:p>
          <a:p>
            <a:pPr lvl="1"/>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spTree>
    <p:extLst>
      <p:ext uri="{BB962C8B-B14F-4D97-AF65-F5344CB8AC3E}">
        <p14:creationId xmlns:p14="http://schemas.microsoft.com/office/powerpoint/2010/main" val="130988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ما هو يوتيوب؟</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dirty="0"/>
              <a:t>يوتيوب هو موقع لتبادل ونشر ملفات الفيديو مجانا </a:t>
            </a:r>
            <a:r>
              <a:rPr lang="ar-JO" dirty="0" smtClean="0"/>
              <a:t>ومشاهدتها</a:t>
            </a:r>
            <a:r>
              <a:rPr lang="en-US" dirty="0" smtClean="0"/>
              <a:t> </a:t>
            </a:r>
            <a:r>
              <a:rPr lang="ar-JO" dirty="0"/>
              <a:t>عبر </a:t>
            </a:r>
            <a:r>
              <a:rPr lang="ar-JO" dirty="0" smtClean="0"/>
              <a:t>البث الحي (بدل التنزيل) ومشاركتها</a:t>
            </a:r>
            <a:r>
              <a:rPr lang="ar-JO" dirty="0"/>
              <a:t> والتعليق عليها وغير ذلك</a:t>
            </a:r>
          </a:p>
          <a:p>
            <a:pPr marL="342900" indent="-342900">
              <a:buClr>
                <a:schemeClr val="tx2"/>
              </a:buClr>
              <a:buFont typeface="Arial" panose="020B0604020202020204" pitchFamily="34" charset="0"/>
              <a:buChar char="•"/>
            </a:pPr>
            <a:r>
              <a:rPr lang="ar-JO" b="0" dirty="0" smtClean="0"/>
              <a:t>عنوان الموقع: </a:t>
            </a:r>
            <a:r>
              <a:rPr lang="en-US" dirty="0">
                <a:hlinkClick r:id="rId2"/>
              </a:rPr>
              <a:t>https://www.youtube.com</a:t>
            </a:r>
            <a:r>
              <a:rPr lang="en-US" dirty="0" smtClean="0">
                <a:hlinkClick r:id="rId2"/>
              </a:rPr>
              <a:t>/</a:t>
            </a:r>
            <a:r>
              <a:rPr lang="ar-JO" dirty="0" smtClean="0"/>
              <a:t>.</a:t>
            </a:r>
          </a:p>
          <a:p>
            <a:pPr marL="342900" indent="-342900">
              <a:buClr>
                <a:schemeClr val="tx2"/>
              </a:buClr>
              <a:buFont typeface="Arial" panose="020B0604020202020204" pitchFamily="34" charset="0"/>
              <a:buChar char="•"/>
            </a:pPr>
            <a:r>
              <a:rPr lang="ar-JO" b="0" dirty="0" smtClean="0"/>
              <a:t>افتتح </a:t>
            </a:r>
            <a:r>
              <a:rPr lang="ar-JO" b="0" dirty="0"/>
              <a:t>سنة 2005.</a:t>
            </a:r>
            <a:endParaRPr lang="en-US" b="0" dirty="0"/>
          </a:p>
          <a:p>
            <a:pPr marL="342900" indent="-342900">
              <a:buClr>
                <a:schemeClr val="tx2"/>
              </a:buClr>
              <a:buFont typeface="Arial" panose="020B0604020202020204" pitchFamily="34" charset="0"/>
              <a:buChar char="•"/>
            </a:pPr>
            <a:r>
              <a:rPr lang="ar-JO" b="0" dirty="0"/>
              <a:t>في نوفمبر 2006 تم شراؤه من قبل جوجل مقابل 1.65 مليار </a:t>
            </a:r>
            <a:r>
              <a:rPr lang="ar-JO" b="0" dirty="0" smtClean="0"/>
              <a:t>دولار امريكي.</a:t>
            </a:r>
            <a:endParaRPr lang="en-US" b="0" dirty="0"/>
          </a:p>
          <a:p>
            <a:pPr marL="342900" indent="-342900">
              <a:buClr>
                <a:schemeClr val="tx2"/>
              </a:buClr>
              <a:buFont typeface="Arial" panose="020B0604020202020204" pitchFamily="34" charset="0"/>
              <a:buChar char="•"/>
            </a:pPr>
            <a:r>
              <a:rPr lang="ar-JO" dirty="0"/>
              <a:t>أول فيديو على </a:t>
            </a:r>
            <a:r>
              <a:rPr lang="ar-JO" dirty="0" smtClean="0"/>
              <a:t>اليوتيوب هو الفيديو </a:t>
            </a:r>
            <a:r>
              <a:rPr lang="ar-JO" dirty="0"/>
              <a:t>الذي رفعه "جاود" بعنوان </a:t>
            </a:r>
            <a:r>
              <a:rPr lang="en-US" dirty="0"/>
              <a:t>Me at the </a:t>
            </a:r>
            <a:r>
              <a:rPr lang="en-US" dirty="0" smtClean="0"/>
              <a:t>zoo</a:t>
            </a:r>
            <a:r>
              <a:rPr lang="ar-JO" dirty="0" smtClean="0"/>
              <a:t> وهو </a:t>
            </a:r>
            <a:r>
              <a:rPr lang="ar-JO" dirty="0"/>
              <a:t>أول فيديو رفع على </a:t>
            </a:r>
            <a:r>
              <a:rPr lang="ar-JO" dirty="0" smtClean="0"/>
              <a:t>يوتيوب بتاريخ </a:t>
            </a:r>
            <a:r>
              <a:rPr lang="ar-JO" dirty="0"/>
              <a:t>23 إبريل </a:t>
            </a:r>
            <a:r>
              <a:rPr lang="ar-JO" dirty="0" smtClean="0"/>
              <a:t>2005 </a:t>
            </a:r>
            <a:r>
              <a:rPr lang="ar-JO" dirty="0"/>
              <a:t>وتبلغ مدته 18 ثانية</a:t>
            </a:r>
            <a:r>
              <a:rPr lang="ar-JO" dirty="0" smtClean="0"/>
              <a:t>. رابط الفبديو هو </a:t>
            </a:r>
            <a:r>
              <a:rPr lang="en-US" dirty="0">
                <a:hlinkClick r:id="rId3"/>
              </a:rPr>
              <a:t>https://</a:t>
            </a:r>
            <a:r>
              <a:rPr lang="en-US" dirty="0" smtClean="0">
                <a:hlinkClick r:id="rId3"/>
              </a:rPr>
              <a:t>www.youtube.com/watch?v=jNQXAC9IVRw</a:t>
            </a:r>
            <a:endParaRPr lang="ar-JO" dirty="0" smtClean="0"/>
          </a:p>
          <a:p>
            <a:pPr marL="342900" indent="-342900">
              <a:buClr>
                <a:schemeClr val="tx2"/>
              </a:buClr>
              <a:buFont typeface="Arial" panose="020B0604020202020204" pitchFamily="34" charset="0"/>
              <a:buChar char="•"/>
            </a:pPr>
            <a:r>
              <a:rPr lang="ar-JO" dirty="0"/>
              <a:t>بحسب موقع </a:t>
            </a:r>
            <a:r>
              <a:rPr lang="ar-JO" dirty="0" smtClean="0"/>
              <a:t>أليكسا في 2017، </a:t>
            </a:r>
            <a:r>
              <a:rPr lang="ar-JO" dirty="0"/>
              <a:t>يوتيوب هو حالياً </a:t>
            </a:r>
            <a:r>
              <a:rPr lang="ar-JO" dirty="0" smtClean="0"/>
              <a:t>ثاني</a:t>
            </a:r>
            <a:r>
              <a:rPr lang="ar-JO" dirty="0"/>
              <a:t> </a:t>
            </a:r>
            <a:r>
              <a:rPr lang="ar-JO" dirty="0" smtClean="0"/>
              <a:t>أكثر </a:t>
            </a:r>
            <a:r>
              <a:rPr lang="ar-JO" dirty="0"/>
              <a:t>المواقع شعبية في </a:t>
            </a:r>
            <a:r>
              <a:rPr lang="ar-JO" dirty="0" smtClean="0"/>
              <a:t>العالم.</a:t>
            </a:r>
            <a:endParaRPr lang="ar-JO" dirty="0"/>
          </a:p>
          <a:p>
            <a:pPr marL="342900" indent="-342900">
              <a:buClr>
                <a:schemeClr val="tx2"/>
              </a:buClr>
              <a:buFont typeface="Arial" panose="020B0604020202020204" pitchFamily="34" charset="0"/>
              <a:buChar char="•"/>
            </a:pPr>
            <a:endParaRPr lang="ar-JO" b="0" dirty="0" smtClean="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YouTube logo 2015.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733424"/>
            <a:ext cx="1905000"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499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تحميل الفيديوهات على اليوتيوب </a:t>
            </a:r>
            <a:r>
              <a:rPr lang="en-GB" dirty="0" smtClean="0"/>
              <a:t> Upload</a:t>
            </a:r>
            <a:r>
              <a:rPr lang="ar-JO" dirty="0" smtClean="0"/>
              <a:t> </a:t>
            </a:r>
            <a:endParaRPr lang="en-US" dirty="0"/>
          </a:p>
        </p:txBody>
      </p:sp>
      <p:sp>
        <p:nvSpPr>
          <p:cNvPr id="3" name="Content Placeholder 2"/>
          <p:cNvSpPr>
            <a:spLocks noGrp="1"/>
          </p:cNvSpPr>
          <p:nvPr>
            <p:ph idx="1"/>
          </p:nvPr>
        </p:nvSpPr>
        <p:spPr/>
        <p:txBody>
          <a:bodyPr/>
          <a:lstStyle/>
          <a:p>
            <a:r>
              <a:rPr lang="ar-JO" dirty="0" smtClean="0"/>
              <a:t>طريقة رفع الفيديوهات على اليوتيوب:</a:t>
            </a:r>
          </a:p>
          <a:p>
            <a:pPr marL="731520" lvl="1" indent="-457200">
              <a:buFont typeface="+mj-lt"/>
              <a:buAutoNum type="arabicPeriod"/>
            </a:pPr>
            <a:r>
              <a:rPr lang="ar-JO" dirty="0" smtClean="0"/>
              <a:t>قم باختيار </a:t>
            </a:r>
            <a:r>
              <a:rPr lang="en-US" dirty="0" smtClean="0"/>
              <a:t> Upload</a:t>
            </a:r>
            <a:r>
              <a:rPr lang="ar-JO" dirty="0" smtClean="0"/>
              <a:t> أو	    من الشريط العلوي</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2895600"/>
            <a:ext cx="7467600"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09800"/>
            <a:ext cx="3619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867400" y="2895600"/>
            <a:ext cx="9144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246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تحميل الفيديوهات على اليوتيوب </a:t>
            </a:r>
            <a:r>
              <a:rPr lang="en-GB" dirty="0"/>
              <a:t> Upload</a:t>
            </a:r>
            <a:endParaRPr lang="en-US" dirty="0"/>
          </a:p>
        </p:txBody>
      </p:sp>
      <p:sp>
        <p:nvSpPr>
          <p:cNvPr id="5" name="Content Placeholder 4"/>
          <p:cNvSpPr>
            <a:spLocks noGrp="1"/>
          </p:cNvSpPr>
          <p:nvPr>
            <p:ph idx="1"/>
          </p:nvPr>
        </p:nvSpPr>
        <p:spPr/>
        <p:txBody>
          <a:bodyPr>
            <a:normAutofit/>
          </a:bodyPr>
          <a:lstStyle/>
          <a:p>
            <a:pPr marL="731520" lvl="1" indent="-457200">
              <a:buFont typeface="+mj-lt"/>
              <a:buAutoNum type="arabicPeriod" startAt="2"/>
            </a:pPr>
            <a:r>
              <a:rPr lang="ar-EG" dirty="0"/>
              <a:t>ستظهر </a:t>
            </a:r>
            <a:r>
              <a:rPr lang="ar-EG" dirty="0" smtClean="0"/>
              <a:t>لك </a:t>
            </a:r>
            <a:r>
              <a:rPr lang="ar-EG" dirty="0"/>
              <a:t>صفحة </a:t>
            </a:r>
            <a:r>
              <a:rPr lang="ar-EG" dirty="0" smtClean="0"/>
              <a:t>لرفع</a:t>
            </a:r>
            <a:r>
              <a:rPr lang="ar-JO" dirty="0" smtClean="0"/>
              <a:t> مقاطع الفيديو قم ب</a:t>
            </a:r>
            <a:r>
              <a:rPr lang="ar-EG" dirty="0" smtClean="0"/>
              <a:t>ا</a:t>
            </a:r>
            <a:r>
              <a:rPr lang="ar-JO" dirty="0" smtClean="0"/>
              <a:t>ل</a:t>
            </a:r>
            <a:r>
              <a:rPr lang="ar-EG" dirty="0" smtClean="0"/>
              <a:t>ضغط على</a:t>
            </a:r>
            <a:r>
              <a:rPr lang="ar-JO" dirty="0" smtClean="0"/>
              <a:t> تحديد ملفات لتحميلها </a:t>
            </a:r>
            <a:r>
              <a:rPr lang="en-US" dirty="0"/>
              <a:t>Select Files to upload</a:t>
            </a:r>
            <a:r>
              <a:rPr lang="ar-JO" dirty="0" smtClean="0"/>
              <a:t>.</a:t>
            </a:r>
          </a:p>
          <a:p>
            <a:pPr marL="731520" lvl="1" indent="-457200">
              <a:buFont typeface="+mj-lt"/>
              <a:buAutoNum type="arabicPeriod" startAt="2"/>
            </a:pPr>
            <a:endParaRPr lang="ar-JO" dirty="0"/>
          </a:p>
          <a:p>
            <a:pPr marL="731520" lvl="1" indent="-457200">
              <a:buFont typeface="+mj-lt"/>
              <a:buAutoNum type="arabicPeriod" startAt="2"/>
            </a:pPr>
            <a:endParaRPr lang="ar-JO" dirty="0" smtClean="0"/>
          </a:p>
          <a:p>
            <a:pPr marL="731520" lvl="1" indent="-457200">
              <a:buFont typeface="+mj-lt"/>
              <a:buAutoNum type="arabicPeriod" startAt="2"/>
            </a:pPr>
            <a:endParaRPr lang="ar-JO" dirty="0"/>
          </a:p>
          <a:p>
            <a:pPr marL="731520" lvl="1" indent="-457200">
              <a:buFont typeface="+mj-lt"/>
              <a:buAutoNum type="arabicPeriod" startAt="2"/>
            </a:pPr>
            <a:endParaRPr lang="ar-JO" dirty="0" smtClean="0"/>
          </a:p>
          <a:p>
            <a:pPr marL="731520" lvl="1" indent="-457200">
              <a:buFont typeface="+mj-lt"/>
              <a:buAutoNum type="arabicPeriod" startAt="2"/>
            </a:pPr>
            <a:endParaRPr lang="ar-JO" dirty="0"/>
          </a:p>
          <a:p>
            <a:pPr marL="731520" lvl="1" indent="-457200">
              <a:buFont typeface="+mj-lt"/>
              <a:buAutoNum type="arabicPeriod" startAt="2"/>
            </a:pPr>
            <a:endParaRPr lang="ar-JO" dirty="0" smtClean="0"/>
          </a:p>
          <a:p>
            <a:pPr marL="731520" lvl="1" indent="-457200">
              <a:buFont typeface="+mj-lt"/>
              <a:buAutoNum type="arabicPeriod" startAt="2"/>
            </a:pPr>
            <a:endParaRPr lang="ar-JO" dirty="0"/>
          </a:p>
          <a:p>
            <a:pPr marL="731520" lvl="1" indent="-457200">
              <a:buFont typeface="+mj-lt"/>
              <a:buAutoNum type="arabicPeriod" startAt="2"/>
            </a:pPr>
            <a:endParaRPr lang="ar-JO" dirty="0" smtClean="0"/>
          </a:p>
          <a:p>
            <a:pPr marL="731520" lvl="1" indent="-457200">
              <a:buFont typeface="+mj-lt"/>
              <a:buAutoNum type="arabicPeriod" startAt="2"/>
            </a:pPr>
            <a:endParaRPr lang="ar-JO" dirty="0"/>
          </a:p>
          <a:p>
            <a:pPr marL="731520" lvl="1" indent="-457200">
              <a:buFont typeface="+mj-lt"/>
              <a:buAutoNum type="arabicPeriod" startAt="2"/>
            </a:pPr>
            <a:endParaRPr lang="ar-JO"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069" y="2499527"/>
            <a:ext cx="5819931" cy="390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041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تحميل الفيديوهات على اليوتيوب </a:t>
            </a:r>
            <a:r>
              <a:rPr lang="en-GB" dirty="0"/>
              <a:t> Upload</a:t>
            </a:r>
            <a:endParaRPr lang="en-US" dirty="0"/>
          </a:p>
        </p:txBody>
      </p:sp>
      <p:sp>
        <p:nvSpPr>
          <p:cNvPr id="5" name="Content Placeholder 4"/>
          <p:cNvSpPr>
            <a:spLocks noGrp="1"/>
          </p:cNvSpPr>
          <p:nvPr>
            <p:ph idx="1"/>
          </p:nvPr>
        </p:nvSpPr>
        <p:spPr/>
        <p:txBody>
          <a:bodyPr>
            <a:normAutofit/>
          </a:bodyPr>
          <a:lstStyle/>
          <a:p>
            <a:pPr marL="342900" lvl="1" indent="-342900">
              <a:spcAft>
                <a:spcPts val="600"/>
              </a:spcAft>
            </a:pPr>
            <a:r>
              <a:rPr lang="ar-JO" dirty="0"/>
              <a:t>يمكنك </a:t>
            </a:r>
            <a:r>
              <a:rPr lang="ar-JO" dirty="0" smtClean="0"/>
              <a:t>تحديث احدى إعداد </a:t>
            </a:r>
            <a:r>
              <a:rPr lang="ar-JO" dirty="0"/>
              <a:t>الخصوصية </a:t>
            </a:r>
            <a:r>
              <a:rPr lang="ar-JO" dirty="0" smtClean="0"/>
              <a:t>المناسبة:</a:t>
            </a:r>
            <a:endParaRPr lang="en-US" altLang="en-US" dirty="0" smtClean="0">
              <a:solidFill>
                <a:srgbClr val="212121"/>
              </a:solidFill>
              <a:latin typeface="Roboto"/>
              <a:cs typeface="Arial" pitchFamily="34" charset="0"/>
            </a:endParaRPr>
          </a:p>
          <a:p>
            <a:pPr lvl="1"/>
            <a:r>
              <a:rPr lang="ar-SA" altLang="en-US" dirty="0" smtClean="0">
                <a:solidFill>
                  <a:srgbClr val="212121"/>
                </a:solidFill>
                <a:latin typeface="Roboto"/>
                <a:cs typeface="Arial" pitchFamily="34" charset="0"/>
              </a:rPr>
              <a:t>عامة</a:t>
            </a:r>
            <a:r>
              <a:rPr lang="ar-JO" altLang="en-US" dirty="0" smtClean="0">
                <a:solidFill>
                  <a:srgbClr val="212121"/>
                </a:solidFill>
                <a:latin typeface="Roboto"/>
                <a:cs typeface="Arial" pitchFamily="34" charset="0"/>
              </a:rPr>
              <a:t> </a:t>
            </a:r>
            <a:r>
              <a:rPr lang="en-US" altLang="en-US" dirty="0">
                <a:solidFill>
                  <a:srgbClr val="212121"/>
                </a:solidFill>
                <a:latin typeface="Roboto"/>
                <a:cs typeface="Arial" pitchFamily="34" charset="0"/>
              </a:rPr>
              <a:t>Public</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smtClean="0"/>
              <a:t>الفيديو</a:t>
            </a:r>
            <a:r>
              <a:rPr lang="ar-JO" dirty="0" smtClean="0">
                <a:solidFill>
                  <a:srgbClr val="212121"/>
                </a:solidFill>
                <a:latin typeface="Roboto"/>
                <a:cs typeface="Arial" pitchFamily="34" charset="0"/>
              </a:rPr>
              <a:t>من </a:t>
            </a:r>
            <a:r>
              <a:rPr lang="ar-JO" dirty="0">
                <a:solidFill>
                  <a:srgbClr val="212121"/>
                </a:solidFill>
                <a:latin typeface="Roboto"/>
                <a:cs typeface="Arial" pitchFamily="34" charset="0"/>
              </a:rPr>
              <a:t>قبل </a:t>
            </a:r>
            <a:r>
              <a:rPr lang="ar-JO" altLang="en-US" dirty="0">
                <a:solidFill>
                  <a:srgbClr val="212121"/>
                </a:solidFill>
                <a:latin typeface="Roboto"/>
                <a:cs typeface="Arial" pitchFamily="34" charset="0"/>
              </a:rPr>
              <a:t>أي شخص متصل بالانترنت.</a:t>
            </a:r>
          </a:p>
          <a:p>
            <a:pPr lvl="1"/>
            <a:r>
              <a:rPr lang="ar-SA" altLang="en-US" dirty="0">
                <a:solidFill>
                  <a:srgbClr val="212121"/>
                </a:solidFill>
                <a:latin typeface="Roboto"/>
                <a:cs typeface="Arial" pitchFamily="34" charset="0"/>
              </a:rPr>
              <a:t>خاصة </a:t>
            </a:r>
            <a:r>
              <a:rPr lang="en-US" altLang="en-US" dirty="0">
                <a:solidFill>
                  <a:srgbClr val="212121"/>
                </a:solidFill>
                <a:latin typeface="Roboto"/>
                <a:cs typeface="Arial" pitchFamily="34" charset="0"/>
              </a:rPr>
              <a:t>Private</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الفيديو</a:t>
            </a:r>
            <a:r>
              <a:rPr lang="ar-JO" dirty="0" smtClean="0">
                <a:solidFill>
                  <a:srgbClr val="212121"/>
                </a:solidFill>
                <a:latin typeface="Roboto"/>
                <a:cs typeface="Arial" pitchFamily="34" charset="0"/>
              </a:rPr>
              <a:t>من </a:t>
            </a:r>
            <a:r>
              <a:rPr lang="ar-JO" dirty="0">
                <a:solidFill>
                  <a:srgbClr val="212121"/>
                </a:solidFill>
                <a:latin typeface="Roboto"/>
                <a:cs typeface="Arial" pitchFamily="34" charset="0"/>
              </a:rPr>
              <a:t>قبلك والمستخدمين الذين تختارهم بنفسك </a:t>
            </a:r>
            <a:r>
              <a:rPr lang="ar-JO" dirty="0" smtClean="0">
                <a:solidFill>
                  <a:srgbClr val="212121"/>
                </a:solidFill>
                <a:latin typeface="Roboto"/>
                <a:cs typeface="Arial" pitchFamily="34" charset="0"/>
              </a:rPr>
              <a:t>فقط.</a:t>
            </a:r>
          </a:p>
          <a:p>
            <a:pPr lvl="1"/>
            <a:r>
              <a:rPr lang="ar-SA" altLang="en-US" dirty="0" smtClean="0">
                <a:solidFill>
                  <a:srgbClr val="212121"/>
                </a:solidFill>
                <a:latin typeface="Roboto"/>
                <a:cs typeface="Arial" pitchFamily="34" charset="0"/>
              </a:rPr>
              <a:t>غير </a:t>
            </a:r>
            <a:r>
              <a:rPr lang="ar-SA" altLang="en-US" dirty="0">
                <a:solidFill>
                  <a:srgbClr val="212121"/>
                </a:solidFill>
                <a:latin typeface="Roboto"/>
                <a:cs typeface="Arial" pitchFamily="34" charset="0"/>
              </a:rPr>
              <a:t>مدرجة</a:t>
            </a:r>
            <a:r>
              <a:rPr lang="ar-JO" altLang="en-US" dirty="0">
                <a:solidFill>
                  <a:srgbClr val="212121"/>
                </a:solidFill>
                <a:latin typeface="Roboto"/>
                <a:cs typeface="Arial" pitchFamily="34" charset="0"/>
              </a:rPr>
              <a:t> </a:t>
            </a:r>
            <a:r>
              <a:rPr lang="en-US" altLang="en-US" dirty="0">
                <a:solidFill>
                  <a:srgbClr val="212121"/>
                </a:solidFill>
                <a:latin typeface="Roboto"/>
                <a:cs typeface="Arial" pitchFamily="34" charset="0"/>
              </a:rPr>
              <a:t>Unlisted</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الفيديو</a:t>
            </a:r>
            <a:r>
              <a:rPr lang="ar-JO" dirty="0" smtClean="0">
                <a:solidFill>
                  <a:srgbClr val="212121"/>
                </a:solidFill>
                <a:latin typeface="Roboto"/>
                <a:cs typeface="Arial" pitchFamily="34" charset="0"/>
              </a:rPr>
              <a:t>من </a:t>
            </a:r>
            <a:r>
              <a:rPr lang="ar-JO" dirty="0">
                <a:solidFill>
                  <a:srgbClr val="212121"/>
                </a:solidFill>
                <a:latin typeface="Roboto"/>
                <a:cs typeface="Arial" pitchFamily="34" charset="0"/>
              </a:rPr>
              <a:t>قبل </a:t>
            </a:r>
            <a:r>
              <a:rPr lang="ar-JO" altLang="en-US" dirty="0">
                <a:solidFill>
                  <a:srgbClr val="212121"/>
                </a:solidFill>
                <a:latin typeface="Roboto"/>
                <a:cs typeface="Arial" pitchFamily="34" charset="0"/>
              </a:rPr>
              <a:t>أي شخص لديه رابط الفيديو. </a:t>
            </a:r>
            <a:endParaRPr lang="en-US" dirty="0">
              <a:solidFill>
                <a:srgbClr val="212121"/>
              </a:solidFill>
              <a:latin typeface="Roboto"/>
              <a:cs typeface="Arial" pitchFamily="34" charset="0"/>
            </a:endParaRPr>
          </a:p>
          <a:p>
            <a:pPr lvl="1"/>
            <a:r>
              <a:rPr lang="ar-JO" dirty="0"/>
              <a:t>مجدول </a:t>
            </a:r>
            <a:r>
              <a:rPr lang="en-US" dirty="0" smtClean="0"/>
              <a:t>scheduled</a:t>
            </a:r>
            <a:r>
              <a:rPr lang="ar-JO" dirty="0" smtClean="0"/>
              <a:t>: </a:t>
            </a:r>
            <a:r>
              <a:rPr lang="ar-JO" altLang="en-US" dirty="0">
                <a:solidFill>
                  <a:srgbClr val="212121"/>
                </a:solidFill>
                <a:latin typeface="Roboto"/>
                <a:cs typeface="Arial" pitchFamily="34" charset="0"/>
              </a:rPr>
              <a:t>ي</a:t>
            </a:r>
            <a:r>
              <a:rPr lang="ar-JO" dirty="0">
                <a:solidFill>
                  <a:srgbClr val="212121"/>
                </a:solidFill>
                <a:latin typeface="Roboto"/>
                <a:cs typeface="Arial" pitchFamily="34" charset="0"/>
              </a:rPr>
              <a:t>تم </a:t>
            </a:r>
            <a:r>
              <a:rPr lang="ar-JO" dirty="0" smtClean="0"/>
              <a:t>نشرها </a:t>
            </a:r>
            <a:r>
              <a:rPr lang="ar-JO" dirty="0"/>
              <a:t>وتصبح عامة في يوم ووقت </a:t>
            </a:r>
            <a:r>
              <a:rPr lang="ar-JO" dirty="0" smtClean="0"/>
              <a:t>محدد من اختيارك.</a:t>
            </a:r>
            <a:endParaRPr lang="en-US" u="sng" dirty="0" smtClean="0"/>
          </a:p>
        </p:txBody>
      </p:sp>
      <p:graphicFrame>
        <p:nvGraphicFramePr>
          <p:cNvPr id="6" name="Table 5"/>
          <p:cNvGraphicFramePr>
            <a:graphicFrameLocks noGrp="1"/>
          </p:cNvGraphicFramePr>
          <p:nvPr>
            <p:extLst>
              <p:ext uri="{D42A27DB-BD31-4B8C-83A1-F6EECF244321}">
                <p14:modId xmlns:p14="http://schemas.microsoft.com/office/powerpoint/2010/main" val="273403443"/>
              </p:ext>
            </p:extLst>
          </p:nvPr>
        </p:nvGraphicFramePr>
        <p:xfrm>
          <a:off x="533400" y="3810000"/>
          <a:ext cx="7162800" cy="2260600"/>
        </p:xfrm>
        <a:graphic>
          <a:graphicData uri="http://schemas.openxmlformats.org/drawingml/2006/table">
            <a:tbl>
              <a:tblPr firstRow="1" bandRow="1">
                <a:tableStyleId>{5C22544A-7EE6-4342-B048-85BDC9FD1C3A}</a:tableStyleId>
              </a:tblPr>
              <a:tblGrid>
                <a:gridCol w="1600199"/>
                <a:gridCol w="1219200"/>
                <a:gridCol w="1371600"/>
                <a:gridCol w="2971801"/>
              </a:tblGrid>
              <a:tr h="370840">
                <a:tc>
                  <a:txBody>
                    <a:bodyPr/>
                    <a:lstStyle/>
                    <a:p>
                      <a:pPr algn="r" rtl="1" fontAlgn="base"/>
                      <a:r>
                        <a:rPr lang="ar-JO" b="1" dirty="0">
                          <a:solidFill>
                            <a:srgbClr val="212121"/>
                          </a:solidFill>
                          <a:effectLst/>
                        </a:rPr>
                        <a:t>غير مدرجة</a:t>
                      </a:r>
                    </a:p>
                  </a:txBody>
                  <a:tcPr marL="38100" marR="38100" marT="12700" marB="12700" anchor="ctr"/>
                </a:tc>
                <a:tc>
                  <a:txBody>
                    <a:bodyPr/>
                    <a:lstStyle/>
                    <a:p>
                      <a:pPr algn="r" rtl="1" fontAlgn="base"/>
                      <a:r>
                        <a:rPr lang="ar-JO" b="1" dirty="0">
                          <a:solidFill>
                            <a:srgbClr val="212121"/>
                          </a:solidFill>
                          <a:effectLst/>
                        </a:rPr>
                        <a:t>خاصة</a:t>
                      </a:r>
                    </a:p>
                  </a:txBody>
                  <a:tcPr marL="38100" marR="38100" marT="12700" marB="12700" anchor="ctr"/>
                </a:tc>
                <a:tc>
                  <a:txBody>
                    <a:bodyPr/>
                    <a:lstStyle/>
                    <a:p>
                      <a:pPr algn="r" rtl="1" fontAlgn="base"/>
                      <a:r>
                        <a:rPr lang="ar-JO" b="1" dirty="0" smtClean="0">
                          <a:solidFill>
                            <a:srgbClr val="212121"/>
                          </a:solidFill>
                          <a:effectLst/>
                        </a:rPr>
                        <a:t>عامة</a:t>
                      </a:r>
                      <a:endParaRPr lang="ar-JO" b="1" dirty="0">
                        <a:solidFill>
                          <a:srgbClr val="212121"/>
                        </a:solidFill>
                        <a:effectLst/>
                      </a:endParaRPr>
                    </a:p>
                  </a:txBody>
                  <a:tcPr marL="38100" marR="38100" marT="12700" marB="1270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b="1" dirty="0" smtClean="0">
                          <a:solidFill>
                            <a:srgbClr val="212121"/>
                          </a:solidFill>
                          <a:effectLst/>
                        </a:rPr>
                        <a:t>الميزة</a:t>
                      </a:r>
                    </a:p>
                  </a:txBody>
                  <a:tcPr/>
                </a:tc>
              </a:tr>
              <a:tr h="370840">
                <a:tc>
                  <a:txBody>
                    <a:bodyPr/>
                    <a:lstStyle/>
                    <a:p>
                      <a:pPr algn="r" rtl="1" fontAlgn="t"/>
                      <a:r>
                        <a:rPr lang="ar-JO" dirty="0">
                          <a:effectLst/>
                        </a:rPr>
                        <a:t>لا</a:t>
                      </a:r>
                    </a:p>
                  </a:txBody>
                  <a:tcPr marL="38100" marR="38100" marT="12700" marB="12700"/>
                </a:tc>
                <a:tc>
                  <a:txBody>
                    <a:bodyPr/>
                    <a:lstStyle/>
                    <a:p>
                      <a:pPr algn="r" rtl="1" fontAlgn="t"/>
                      <a:r>
                        <a:rPr lang="ar-JO" dirty="0" smtClean="0">
                          <a:effectLst/>
                        </a:rPr>
                        <a:t>لا</a:t>
                      </a:r>
                      <a:endParaRPr lang="ar-JO" dirty="0">
                        <a:effectLst/>
                      </a:endParaRPr>
                    </a:p>
                  </a:txBody>
                  <a:tcPr marL="38100" marR="38100" marT="12700" marB="12700"/>
                </a:tc>
                <a:tc>
                  <a:txBody>
                    <a:bodyPr/>
                    <a:lstStyle/>
                    <a:p>
                      <a:pPr algn="r" rtl="1" fontAlgn="t"/>
                      <a:r>
                        <a:rPr lang="ar-JO">
                          <a:effectLst/>
                        </a:rPr>
                        <a:t>نعم</a:t>
                      </a:r>
                    </a:p>
                  </a:txBody>
                  <a:tcPr marL="38100" marR="38100" marT="12700" marB="12700"/>
                </a:tc>
                <a:tc>
                  <a:txBody>
                    <a:bodyPr/>
                    <a:lstStyle/>
                    <a:p>
                      <a:pPr algn="r" rtl="1" fontAlgn="t"/>
                      <a:r>
                        <a:rPr lang="ar-JO" dirty="0">
                          <a:effectLst/>
                        </a:rPr>
                        <a:t>تظهر </a:t>
                      </a:r>
                      <a:r>
                        <a:rPr lang="ar-JO" sz="1800" b="0" i="0" kern="1200" dirty="0" smtClean="0">
                          <a:solidFill>
                            <a:schemeClr val="dk1"/>
                          </a:solidFill>
                          <a:effectLst/>
                          <a:latin typeface="+mn-lt"/>
                          <a:ea typeface="+mn-ea"/>
                          <a:cs typeface="+mn-cs"/>
                        </a:rPr>
                        <a:t>مقاطع الفيديو </a:t>
                      </a:r>
                      <a:r>
                        <a:rPr lang="ar-JO" dirty="0" smtClean="0">
                          <a:effectLst/>
                        </a:rPr>
                        <a:t>في </a:t>
                      </a:r>
                      <a:r>
                        <a:rPr lang="ar-JO" dirty="0">
                          <a:effectLst/>
                        </a:rPr>
                        <a:t>عمليات </a:t>
                      </a:r>
                      <a:r>
                        <a:rPr lang="ar-JO" dirty="0" smtClean="0">
                          <a:effectLst/>
                        </a:rPr>
                        <a:t>البحث.</a:t>
                      </a:r>
                      <a:endParaRPr lang="ar-JO" dirty="0">
                        <a:effectLst/>
                      </a:endParaRPr>
                    </a:p>
                  </a:txBody>
                  <a:tcPr marL="38100" marR="38100" marT="12700" marB="12700"/>
                </a:tc>
              </a:tr>
              <a:tr h="370840">
                <a:tc>
                  <a:txBody>
                    <a:bodyPr/>
                    <a:lstStyle/>
                    <a:p>
                      <a:pPr algn="r" rtl="1" fontAlgn="t"/>
                      <a:r>
                        <a:rPr lang="ar-JO" dirty="0" smtClean="0">
                          <a:effectLst/>
                        </a:rPr>
                        <a:t>لا</a:t>
                      </a:r>
                      <a:endParaRPr lang="ar-JO" dirty="0">
                        <a:effectLst/>
                      </a:endParaRPr>
                    </a:p>
                  </a:txBody>
                  <a:tcPr marL="38100" marR="38100" marT="12700" marB="12700"/>
                </a:tc>
                <a:tc>
                  <a:txBody>
                    <a:bodyPr/>
                    <a:lstStyle/>
                    <a:p>
                      <a:pPr algn="r" rtl="1" fontAlgn="t"/>
                      <a:r>
                        <a:rPr lang="ar-JO" dirty="0" smtClean="0">
                          <a:effectLst/>
                        </a:rPr>
                        <a:t>لا</a:t>
                      </a:r>
                      <a:endParaRPr lang="ar-JO" dirty="0">
                        <a:effectLst/>
                      </a:endParaRPr>
                    </a:p>
                  </a:txBody>
                  <a:tcPr marL="38100" marR="38100" marT="12700" marB="12700"/>
                </a:tc>
                <a:tc>
                  <a:txBody>
                    <a:bodyPr/>
                    <a:lstStyle/>
                    <a:p>
                      <a:pPr algn="r" rtl="1" fontAlgn="t"/>
                      <a:r>
                        <a:rPr lang="ar-JO" dirty="0">
                          <a:effectLst/>
                        </a:rPr>
                        <a:t>نعم</a:t>
                      </a:r>
                    </a:p>
                  </a:txBody>
                  <a:tcPr marL="38100" marR="38100" marT="12700" marB="12700"/>
                </a:tc>
                <a:tc>
                  <a:txBody>
                    <a:bodyPr/>
                    <a:lstStyle/>
                    <a:p>
                      <a:pPr algn="r" rtl="1" fontAlgn="t"/>
                      <a:r>
                        <a:rPr lang="ar-JO" sz="1800" b="0" i="0" kern="1200" dirty="0" smtClean="0">
                          <a:solidFill>
                            <a:schemeClr val="dk1"/>
                          </a:solidFill>
                          <a:effectLst/>
                          <a:latin typeface="+mn-lt"/>
                          <a:ea typeface="+mn-ea"/>
                          <a:cs typeface="+mn-cs"/>
                        </a:rPr>
                        <a:t>تظهر مقاطع الفيديو في علامة تبويب مقاطع الفيديو على صفحة قناتك.</a:t>
                      </a:r>
                      <a:endParaRPr lang="ar-JO" dirty="0">
                        <a:effectLst/>
                      </a:endParaRPr>
                    </a:p>
                  </a:txBody>
                  <a:tcPr marL="38100" marR="38100" marT="12700" marB="12700"/>
                </a:tc>
              </a:tr>
              <a:tr h="370840">
                <a:tc>
                  <a:txBody>
                    <a:bodyPr/>
                    <a:lstStyle/>
                    <a:p>
                      <a:pPr algn="r" rtl="1" fontAlgn="t"/>
                      <a:r>
                        <a:rPr lang="ar-JO" dirty="0">
                          <a:effectLst/>
                        </a:rPr>
                        <a:t>نعم</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a:effectLst/>
                        </a:rPr>
                        <a:t>نعم</a:t>
                      </a:r>
                    </a:p>
                  </a:txBody>
                  <a:tcPr marL="38100" marR="38100" marT="12700" marB="12700"/>
                </a:tc>
                <a:tc>
                  <a:txBody>
                    <a:bodyPr/>
                    <a:lstStyle/>
                    <a:p>
                      <a:pPr algn="r" rtl="1" fontAlgn="t"/>
                      <a:r>
                        <a:rPr lang="ar-JO" dirty="0">
                          <a:effectLst/>
                        </a:rPr>
                        <a:t>يمكن </a:t>
                      </a:r>
                      <a:r>
                        <a:rPr lang="ar-JO" dirty="0" smtClean="0">
                          <a:effectLst/>
                        </a:rPr>
                        <a:t>مشاركة رابط الفيديو.</a:t>
                      </a:r>
                      <a:endParaRPr lang="en-US" dirty="0">
                        <a:effectLst/>
                      </a:endParaRPr>
                    </a:p>
                  </a:txBody>
                  <a:tcPr marL="38100" marR="38100" marT="12700" marB="12700"/>
                </a:tc>
              </a:tr>
              <a:tr h="370840">
                <a:tc>
                  <a:txBody>
                    <a:bodyPr/>
                    <a:lstStyle/>
                    <a:p>
                      <a:pPr algn="r" rtl="1" fontAlgn="t"/>
                      <a:r>
                        <a:rPr lang="ar-JO" dirty="0" smtClean="0">
                          <a:effectLst/>
                        </a:rPr>
                        <a:t>لا</a:t>
                      </a:r>
                      <a:endParaRPr lang="ar-JO" dirty="0">
                        <a:effectLst/>
                      </a:endParaRPr>
                    </a:p>
                  </a:txBody>
                  <a:tcPr marL="38100" marR="38100" marT="12700" marB="12700"/>
                </a:tc>
                <a:tc>
                  <a:txBody>
                    <a:bodyPr/>
                    <a:lstStyle/>
                    <a:p>
                      <a:pPr algn="r" rtl="1" fontAlgn="t"/>
                      <a:r>
                        <a:rPr lang="ar-JO" dirty="0" smtClean="0">
                          <a:effectLst/>
                        </a:rPr>
                        <a:t>نعم</a:t>
                      </a:r>
                      <a:endParaRPr lang="ar-JO" dirty="0">
                        <a:effectLst/>
                      </a:endParaRPr>
                    </a:p>
                  </a:txBody>
                  <a:tcPr marL="38100" marR="38100" marT="12700" marB="12700"/>
                </a:tc>
                <a:tc>
                  <a:txBody>
                    <a:bodyPr/>
                    <a:lstStyle/>
                    <a:p>
                      <a:pPr algn="r" rtl="1" fontAlgn="t"/>
                      <a:r>
                        <a:rPr lang="ar-JO" dirty="0" smtClean="0">
                          <a:effectLst/>
                        </a:rPr>
                        <a:t>لا</a:t>
                      </a:r>
                      <a:endParaRPr lang="ar-JO" dirty="0">
                        <a:effectLst/>
                      </a:endParaRPr>
                    </a:p>
                  </a:txBody>
                  <a:tcPr marL="38100" marR="38100" marT="12700" marB="12700"/>
                </a:tc>
                <a:tc>
                  <a:txBody>
                    <a:bodyPr/>
                    <a:lstStyle/>
                    <a:p>
                      <a:pPr marL="0" marR="0" indent="0" algn="r" defTabSz="914400" rtl="1" eaLnBrk="1" fontAlgn="t" latinLnBrk="0" hangingPunct="1">
                        <a:lnSpc>
                          <a:spcPct val="100000"/>
                        </a:lnSpc>
                        <a:spcBef>
                          <a:spcPts val="0"/>
                        </a:spcBef>
                        <a:spcAft>
                          <a:spcPts val="0"/>
                        </a:spcAft>
                        <a:buClrTx/>
                        <a:buSzTx/>
                        <a:buFontTx/>
                        <a:buNone/>
                        <a:tabLst/>
                        <a:defRPr/>
                      </a:pPr>
                      <a:r>
                        <a:rPr lang="ar-JO" baseline="0" dirty="0" smtClean="0">
                          <a:effectLst/>
                        </a:rPr>
                        <a:t>لمشاهدة الفيديو يجب تسجيل الدخول في جوجل.</a:t>
                      </a:r>
                      <a:endParaRPr lang="ar-JO" dirty="0">
                        <a:effectLst/>
                      </a:endParaRPr>
                    </a:p>
                  </a:txBody>
                  <a:tcPr marL="38100" marR="38100" marT="12700" marB="12700"/>
                </a:tc>
              </a:tr>
            </a:tbl>
          </a:graphicData>
        </a:graphic>
      </p:graphicFrame>
    </p:spTree>
    <p:extLst>
      <p:ext uri="{BB962C8B-B14F-4D97-AF65-F5344CB8AC3E}">
        <p14:creationId xmlns:p14="http://schemas.microsoft.com/office/powerpoint/2010/main" val="2801381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تحميل الفيديوهات على اليوتيوب </a:t>
            </a:r>
            <a:r>
              <a:rPr lang="en-GB" dirty="0"/>
              <a:t> Upload</a:t>
            </a:r>
            <a:endParaRPr lang="en-US" dirty="0"/>
          </a:p>
        </p:txBody>
      </p:sp>
      <p:sp>
        <p:nvSpPr>
          <p:cNvPr id="5" name="Content Placeholder 4"/>
          <p:cNvSpPr>
            <a:spLocks noGrp="1"/>
          </p:cNvSpPr>
          <p:nvPr>
            <p:ph idx="1"/>
          </p:nvPr>
        </p:nvSpPr>
        <p:spPr/>
        <p:txBody>
          <a:bodyPr>
            <a:normAutofit/>
          </a:bodyPr>
          <a:lstStyle/>
          <a:p>
            <a:pPr marL="731520" lvl="1" indent="-457200">
              <a:buFont typeface="+mj-lt"/>
              <a:buAutoNum type="arabicPeriod" startAt="3"/>
            </a:pPr>
            <a:r>
              <a:rPr lang="ar-JO" dirty="0" smtClean="0"/>
              <a:t>قم بتحديد اعدادات  الفيديو</a:t>
            </a:r>
          </a:p>
          <a:p>
            <a:pPr marL="1417320" lvl="2" indent="-457200"/>
            <a:r>
              <a:rPr lang="ar-JO" dirty="0" smtClean="0"/>
              <a:t>الاعدادات الاساسية </a:t>
            </a:r>
            <a:r>
              <a:rPr lang="en-US" dirty="0" smtClean="0"/>
              <a:t>Basic Info</a:t>
            </a:r>
            <a:r>
              <a:rPr lang="ar-JO" dirty="0" smtClean="0"/>
              <a:t> للفيديو </a:t>
            </a:r>
            <a:r>
              <a:rPr lang="ar-JO" dirty="0"/>
              <a:t>(اسم الفيديو، الوصف، الخصوصية، </a:t>
            </a:r>
            <a:r>
              <a:rPr lang="ar-JO" dirty="0" smtClean="0"/>
              <a:t>الوسوم  </a:t>
            </a:r>
            <a:r>
              <a:rPr lang="en-US" dirty="0" smtClean="0"/>
              <a:t>Tags</a:t>
            </a:r>
            <a:r>
              <a:rPr lang="ar-JO" dirty="0" smtClean="0"/>
              <a:t>،  النشر، الاضافة الى قائمة تشغيل، اختيار الصورة المصغرة </a:t>
            </a:r>
            <a:r>
              <a:rPr lang="en-US" dirty="0" smtClean="0"/>
              <a:t>Thumbnail</a:t>
            </a:r>
            <a:endParaRPr lang="ar-JO" dirty="0"/>
          </a:p>
          <a:p>
            <a:pPr marL="731520" lvl="1" indent="-457200">
              <a:buFont typeface="+mj-lt"/>
              <a:buAutoNum type="arabicPeriod" startAt="3"/>
            </a:pPr>
            <a:endParaRPr lang="ar-JO" dirty="0" smtClean="0"/>
          </a:p>
          <a:p>
            <a:pPr marL="731520" lvl="1" indent="-457200">
              <a:buFont typeface="+mj-lt"/>
              <a:buAutoNum type="arabicPeriod" startAt="3"/>
            </a:pPr>
            <a:endParaRPr lang="ar-JO" dirty="0"/>
          </a:p>
          <a:p>
            <a:pPr marL="731520" lvl="1" indent="-457200">
              <a:buFont typeface="+mj-lt"/>
              <a:buAutoNum type="arabicPeriod" startAt="3"/>
            </a:pPr>
            <a:endParaRPr lang="ar-JO" dirty="0" smtClean="0"/>
          </a:p>
          <a:p>
            <a:pPr marL="731520" lvl="1" indent="-457200">
              <a:buFont typeface="+mj-lt"/>
              <a:buAutoNum type="arabicPeriod" startAt="3"/>
            </a:pPr>
            <a:endParaRPr lang="ar-JO" dirty="0"/>
          </a:p>
          <a:p>
            <a:pPr marL="731520" lvl="1" indent="-457200">
              <a:buFont typeface="+mj-lt"/>
              <a:buAutoNum type="arabicPeriod" startAt="3"/>
            </a:pPr>
            <a:endParaRPr lang="ar-JO" dirty="0" smtClean="0"/>
          </a:p>
          <a:p>
            <a:pPr marL="731520" lvl="1" indent="-457200">
              <a:buFont typeface="+mj-lt"/>
              <a:buAutoNum type="arabicPeriod" startAt="3"/>
            </a:pPr>
            <a:endParaRPr lang="ar-JO" dirty="0"/>
          </a:p>
          <a:p>
            <a:pPr marL="731520" lvl="1" indent="-457200">
              <a:buFont typeface="+mj-lt"/>
              <a:buAutoNum type="arabicPeriod" startAt="3"/>
            </a:pPr>
            <a:endParaRPr lang="ar-JO" dirty="0" smtClean="0"/>
          </a:p>
          <a:p>
            <a:pPr marL="731520" lvl="1" indent="-457200">
              <a:buFont typeface="+mj-lt"/>
              <a:buAutoNum type="arabicPeriod" startAt="3"/>
            </a:pPr>
            <a:endParaRPr lang="ar-JO" dirty="0"/>
          </a:p>
          <a:p>
            <a:pPr marL="731520" lvl="1" indent="-457200">
              <a:buFont typeface="+mj-lt"/>
              <a:buAutoNum type="arabicPeriod" startAt="3"/>
            </a:pPr>
            <a:endParaRPr lang="ar-JO"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75038"/>
            <a:ext cx="6400800" cy="309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209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تحميل الفيديوهات على اليوتيوب </a:t>
            </a:r>
            <a:r>
              <a:rPr lang="en-GB" dirty="0"/>
              <a:t> Upload</a:t>
            </a:r>
            <a:endParaRPr lang="ar-JO" dirty="0"/>
          </a:p>
        </p:txBody>
      </p:sp>
      <p:sp>
        <p:nvSpPr>
          <p:cNvPr id="3" name="Content Placeholder 2"/>
          <p:cNvSpPr>
            <a:spLocks noGrp="1"/>
          </p:cNvSpPr>
          <p:nvPr>
            <p:ph idx="1"/>
          </p:nvPr>
        </p:nvSpPr>
        <p:spPr/>
        <p:txBody>
          <a:bodyPr/>
          <a:lstStyle/>
          <a:p>
            <a:pPr marL="731520" lvl="1" indent="-457200">
              <a:buFont typeface="+mj-lt"/>
              <a:buAutoNum type="arabicPeriod" startAt="3"/>
            </a:pPr>
            <a:r>
              <a:rPr lang="ar-JO" dirty="0"/>
              <a:t>قم بتحديد اعدادات  الفيديو</a:t>
            </a:r>
          </a:p>
          <a:p>
            <a:pPr marL="1417320" lvl="2" indent="-457200"/>
            <a:r>
              <a:rPr lang="ar-JO" dirty="0" smtClean="0"/>
              <a:t>اعدادات الترجمة</a:t>
            </a:r>
            <a:r>
              <a:rPr lang="en-US" dirty="0" smtClean="0"/>
              <a:t>Translations </a:t>
            </a:r>
            <a:r>
              <a:rPr lang="ar-JO" dirty="0" smtClean="0"/>
              <a:t>(اللغة الاساسية، اللغات التي سيتم ترجمة الفيديو بها،  ترجمة العنوان والوصف)</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95600"/>
            <a:ext cx="7315199" cy="321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673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تحميل الفيديوهات على اليوتيوب </a:t>
            </a:r>
            <a:r>
              <a:rPr lang="en-GB" dirty="0"/>
              <a:t> Upload</a:t>
            </a:r>
            <a:endParaRPr lang="en-US" dirty="0"/>
          </a:p>
        </p:txBody>
      </p:sp>
      <p:sp>
        <p:nvSpPr>
          <p:cNvPr id="3" name="Content Placeholder 2"/>
          <p:cNvSpPr>
            <a:spLocks noGrp="1"/>
          </p:cNvSpPr>
          <p:nvPr>
            <p:ph idx="1"/>
          </p:nvPr>
        </p:nvSpPr>
        <p:spPr/>
        <p:txBody>
          <a:bodyPr/>
          <a:lstStyle/>
          <a:p>
            <a:r>
              <a:rPr lang="ar-EG" dirty="0"/>
              <a:t>ملاحظات</a:t>
            </a:r>
            <a:r>
              <a:rPr lang="ar-JO" dirty="0"/>
              <a:t> عند تحميل فيديو على يوتيوب </a:t>
            </a:r>
            <a:endParaRPr lang="ar-JO" dirty="0" smtClean="0"/>
          </a:p>
          <a:p>
            <a:pPr lvl="1"/>
            <a:r>
              <a:rPr lang="ar-EG" dirty="0" smtClean="0"/>
              <a:t>يشترط أن يكون فيلمك الذي تود رفعه اقل من</a:t>
            </a:r>
            <a:r>
              <a:rPr lang="en-US" dirty="0" smtClean="0"/>
              <a:t> 15 </a:t>
            </a:r>
            <a:r>
              <a:rPr lang="ar-EG" dirty="0" smtClean="0"/>
              <a:t>دق</a:t>
            </a:r>
            <a:r>
              <a:rPr lang="ar-JO" dirty="0" smtClean="0"/>
              <a:t>ي</a:t>
            </a:r>
            <a:r>
              <a:rPr lang="ar-EG" dirty="0" smtClean="0"/>
              <a:t>ق</a:t>
            </a:r>
            <a:r>
              <a:rPr lang="ar-JO" dirty="0" smtClean="0"/>
              <a:t>ة.</a:t>
            </a:r>
          </a:p>
          <a:p>
            <a:pPr lvl="1"/>
            <a:r>
              <a:rPr lang="ar-JO" dirty="0" smtClean="0"/>
              <a:t>حاول أن تجد فيلم له صورة واضحة وجيد الصوت وابتعد عن رديء الجودة فبعض المشاهدين يجذبهم الأفلام ذات الجودة العالية.</a:t>
            </a:r>
          </a:p>
          <a:p>
            <a:pPr lvl="1"/>
            <a:r>
              <a:rPr lang="ar-JO" dirty="0" smtClean="0"/>
              <a:t>ضع كلمات تعبر بالتحديد عن فيلمك في خانة</a:t>
            </a:r>
            <a:r>
              <a:rPr lang="en-US" dirty="0" smtClean="0"/>
              <a:t>TAGS </a:t>
            </a:r>
            <a:r>
              <a:rPr lang="ar-JO" dirty="0" smtClean="0"/>
              <a:t> أثناء مرحلة كتابة البيانات فهي التي تجلب فيلمك على محرك البحث وذلك لتسهيل وصول الفيلم للمشاهد فان كنت تخص المشاهد الاسباني فاكتب كلماتك باللغة الاسبانية وان كنت تستهدف المشاهدين الألمان فاكتب كلماتك بالألمانية وهكذا وطبعا مع ترجمة اسم الفيلم أيضا.</a:t>
            </a:r>
          </a:p>
          <a:p>
            <a:pPr lvl="1"/>
            <a:r>
              <a:rPr lang="ar-JO" dirty="0" smtClean="0"/>
              <a:t> ابدأ تجربتك بفيلم صغير الحجم واقل من نصف دقيقة لتتعلم طريقة الرفع ولتتلاشى الأخطاء لاحقا.</a:t>
            </a:r>
            <a:endParaRPr lang="en-US" dirty="0"/>
          </a:p>
        </p:txBody>
      </p:sp>
    </p:spTree>
    <p:extLst>
      <p:ext uri="{BB962C8B-B14F-4D97-AF65-F5344CB8AC3E}">
        <p14:creationId xmlns:p14="http://schemas.microsoft.com/office/powerpoint/2010/main" val="2710460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حجم فيديو اليوتيوب</a:t>
            </a:r>
            <a:endParaRPr lang="en-US" dirty="0"/>
          </a:p>
        </p:txBody>
      </p:sp>
      <p:sp>
        <p:nvSpPr>
          <p:cNvPr id="3" name="Content Placeholder 2"/>
          <p:cNvSpPr>
            <a:spLocks noGrp="1"/>
          </p:cNvSpPr>
          <p:nvPr>
            <p:ph idx="1"/>
          </p:nvPr>
        </p:nvSpPr>
        <p:spPr/>
        <p:txBody>
          <a:bodyPr>
            <a:normAutofit fontScale="92500" lnSpcReduction="10000"/>
          </a:bodyPr>
          <a:lstStyle/>
          <a:p>
            <a:r>
              <a:rPr lang="ar-JO" dirty="0" smtClean="0"/>
              <a:t>هل يمكن زيادة حجم فيديو اليوتيوب في الحساب المجاني أكثر من 15 دقيقة؟ </a:t>
            </a:r>
          </a:p>
          <a:p>
            <a:r>
              <a:rPr lang="ar-JO" dirty="0" smtClean="0"/>
              <a:t>كيف يتم زيادة </a:t>
            </a:r>
            <a:r>
              <a:rPr lang="ar-JO" dirty="0"/>
              <a:t>حجم فيديو اليوتيوب في الحساب المجاني أكثر من 15 دقيقة؟ </a:t>
            </a:r>
            <a:endParaRPr lang="ar-JO" dirty="0" smtClean="0"/>
          </a:p>
          <a:p>
            <a:r>
              <a:rPr lang="ar-JO" dirty="0"/>
              <a:t>يمكنك تحميل مقاطع فيديو تصل مدتها إلى 15دقيقة كحد أقصى. </a:t>
            </a:r>
          </a:p>
          <a:p>
            <a:r>
              <a:rPr lang="ar-JO" dirty="0"/>
              <a:t>ولكن لتحميل مقاطع فيديو أطول أثبت ملكية حسابك من خلال اتباع الخطوات التالية.</a:t>
            </a:r>
          </a:p>
          <a:p>
            <a:pPr lvl="1"/>
            <a:r>
              <a:rPr lang="ar-JO" dirty="0"/>
              <a:t>على الكمبيوتر، انتقل إلى صفحة التحميل على العنوان التالي </a:t>
            </a:r>
            <a:r>
              <a:rPr lang="en-US" dirty="0">
                <a:hlinkClick r:id="rId2"/>
              </a:rPr>
              <a:t>www.youtube.com/my_videos_upload</a:t>
            </a:r>
            <a:endParaRPr lang="en-US" dirty="0"/>
          </a:p>
          <a:p>
            <a:pPr lvl="1"/>
            <a:r>
              <a:rPr lang="ar-JO" dirty="0"/>
              <a:t>انقر على زيادة الحد في أسفل الصفحة، أو انتقل إلى الصفحة التالية </a:t>
            </a:r>
            <a:r>
              <a:rPr lang="en-US" dirty="0">
                <a:hlinkClick r:id="rId3"/>
              </a:rPr>
              <a:t>https://www.youtube.com/verify‏</a:t>
            </a:r>
            <a:endParaRPr lang="en-US" dirty="0"/>
          </a:p>
          <a:p>
            <a:pPr lvl="1"/>
            <a:r>
              <a:rPr lang="ar-JO" dirty="0"/>
              <a:t>اتبع الخطوات لإثبات ملكية حسابك باستخدام الهاتف. يمكنك الاختيار بين تلقي رمز التحقق عبر رسالة نصية (على الهاتف الجوّال) أو تلقي رسالة صوتية آلية على الهاتف.</a:t>
            </a:r>
          </a:p>
          <a:p>
            <a:pPr lvl="1"/>
            <a:r>
              <a:rPr lang="ar-JO" dirty="0"/>
              <a:t>تأكد من أنك تستخدم إصدارًا حديثًا من المتصفح لتتمكن من تحميل ملفات يزيد حجمها عن 20غيغابايت. يمكنك تحميل ملف فيديو إلى  يوتيوب يبلغ حجمه 128غيغابايت وطوله 11 ساعة كحد أقصى.</a:t>
            </a:r>
          </a:p>
          <a:p>
            <a:endParaRPr lang="en-US" dirty="0"/>
          </a:p>
          <a:p>
            <a:endParaRPr lang="en-US" dirty="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52400"/>
            <a:ext cx="1524000" cy="1524000"/>
          </a:xfrm>
          <a:prstGeom prst="rect">
            <a:avLst/>
          </a:prstGeom>
        </p:spPr>
      </p:pic>
    </p:spTree>
    <p:extLst>
      <p:ext uri="{BB962C8B-B14F-4D97-AF65-F5344CB8AC3E}">
        <p14:creationId xmlns:p14="http://schemas.microsoft.com/office/powerpoint/2010/main" val="1932076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mtClean="0"/>
              <a:t>تتزيل الفيديوهات من يوتيوب</a:t>
            </a:r>
            <a:r>
              <a:rPr lang="en-US" smtClean="0"/>
              <a:t>Download </a:t>
            </a:r>
            <a:endParaRPr lang="en-US" dirty="0"/>
          </a:p>
        </p:txBody>
      </p:sp>
      <p:sp>
        <p:nvSpPr>
          <p:cNvPr id="3" name="Content Placeholder 2"/>
          <p:cNvSpPr>
            <a:spLocks noGrp="1"/>
          </p:cNvSpPr>
          <p:nvPr>
            <p:ph idx="1"/>
          </p:nvPr>
        </p:nvSpPr>
        <p:spPr/>
        <p:txBody>
          <a:bodyPr/>
          <a:lstStyle/>
          <a:p>
            <a:r>
              <a:rPr lang="ar-JO" smtClean="0"/>
              <a:t>لايوجد خيار التحميل في موقع يوتيوب (هذا الخيار موجود في الجوال فقط)، لذلك يجب الذهاب إلى مواقع على شبكة الانترنت من شأنها أن تحميل الفيديو الذي نريده حيث نقوم بنسخ رابط الفيديو المراد تحميله</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133600" y="2971800"/>
            <a:ext cx="5486400" cy="2409825"/>
          </a:xfrm>
          <a:prstGeom prst="rect">
            <a:avLst/>
          </a:prstGeom>
          <a:noFill/>
          <a:ln w="9525">
            <a:noFill/>
            <a:round/>
            <a:headEnd/>
            <a:tailEnd/>
          </a:ln>
          <a:effectLst/>
        </p:spPr>
      </p:pic>
    </p:spTree>
    <p:extLst>
      <p:ext uri="{BB962C8B-B14F-4D97-AF65-F5344CB8AC3E}">
        <p14:creationId xmlns:p14="http://schemas.microsoft.com/office/powerpoint/2010/main" val="1260708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تنزيل الفيديوهات من يوتيوب </a:t>
            </a:r>
            <a:r>
              <a:rPr lang="en-US" dirty="0" smtClean="0"/>
              <a:t> Download</a:t>
            </a:r>
            <a:endParaRPr lang="en-US" dirty="0"/>
          </a:p>
        </p:txBody>
      </p:sp>
      <p:sp>
        <p:nvSpPr>
          <p:cNvPr id="3" name="Content Placeholder 2"/>
          <p:cNvSpPr>
            <a:spLocks noGrp="1"/>
          </p:cNvSpPr>
          <p:nvPr>
            <p:ph idx="1"/>
          </p:nvPr>
        </p:nvSpPr>
        <p:spPr/>
        <p:txBody>
          <a:bodyPr/>
          <a:lstStyle/>
          <a:p>
            <a:r>
              <a:rPr lang="ar-JO" dirty="0" smtClean="0"/>
              <a:t>نذهب الى موقع </a:t>
            </a:r>
            <a:r>
              <a:rPr lang="en-GB" dirty="0">
                <a:hlinkClick r:id="rId2"/>
              </a:rPr>
              <a:t>http://</a:t>
            </a:r>
            <a:r>
              <a:rPr lang="en-GB" dirty="0" smtClean="0">
                <a:hlinkClick r:id="rId2"/>
              </a:rPr>
              <a:t>keepvid.com/</a:t>
            </a:r>
            <a:r>
              <a:rPr lang="ar-JO" dirty="0"/>
              <a:t> </a:t>
            </a:r>
            <a:r>
              <a:rPr lang="ar-JO" dirty="0" smtClean="0"/>
              <a:t>ونقوم بلصق الرابط في المربع المخصص لذلك وتقوم بالضغط على كلمة تحميل </a:t>
            </a:r>
            <a:r>
              <a:rPr lang="en-US" dirty="0" smtClean="0"/>
              <a:t>Download</a:t>
            </a:r>
            <a:r>
              <a:rPr lang="ar-JO" dirty="0" smtClean="0"/>
              <a:t>.</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304800" y="2667000"/>
            <a:ext cx="7391400" cy="939324"/>
          </a:xfrm>
          <a:prstGeom prst="rect">
            <a:avLst/>
          </a:prstGeom>
          <a:noFill/>
          <a:ln w="9525">
            <a:noFill/>
            <a:miter lim="800000"/>
            <a:headEnd/>
            <a:tailEnd/>
          </a:ln>
          <a:effectLst/>
        </p:spPr>
      </p:pic>
    </p:spTree>
    <p:extLst>
      <p:ext uri="{BB962C8B-B14F-4D97-AF65-F5344CB8AC3E}">
        <p14:creationId xmlns:p14="http://schemas.microsoft.com/office/powerpoint/2010/main" val="2106289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تنزيل الفيديوهات من يوتيوب </a:t>
            </a:r>
            <a:r>
              <a:rPr lang="en-US" dirty="0"/>
              <a:t> Download</a:t>
            </a:r>
          </a:p>
        </p:txBody>
      </p:sp>
      <p:sp>
        <p:nvSpPr>
          <p:cNvPr id="3" name="Content Placeholder 2"/>
          <p:cNvSpPr>
            <a:spLocks noGrp="1"/>
          </p:cNvSpPr>
          <p:nvPr>
            <p:ph idx="1"/>
          </p:nvPr>
        </p:nvSpPr>
        <p:spPr/>
        <p:txBody>
          <a:bodyPr/>
          <a:lstStyle/>
          <a:p>
            <a:r>
              <a:rPr lang="ar-JO" dirty="0" smtClean="0"/>
              <a:t>بعض المواقع التي تمكنك من تحميل فيديوهات اليوتيوب:</a:t>
            </a:r>
          </a:p>
          <a:p>
            <a:pPr lvl="1"/>
            <a:r>
              <a:rPr lang="en-US" dirty="0" smtClean="0">
                <a:hlinkClick r:id="rId2"/>
              </a:rPr>
              <a:t>http://en.savefrom.net/</a:t>
            </a:r>
            <a:endParaRPr lang="ar-JO" dirty="0" smtClean="0"/>
          </a:p>
          <a:p>
            <a:pPr lvl="1"/>
            <a:r>
              <a:rPr lang="en-US" dirty="0" smtClean="0">
                <a:hlinkClick r:id="rId3"/>
              </a:rPr>
              <a:t>http://www.clipconverter.cc/</a:t>
            </a:r>
            <a:endParaRPr lang="ar-JO" dirty="0" smtClean="0"/>
          </a:p>
          <a:p>
            <a:pPr lvl="1"/>
            <a:r>
              <a:rPr lang="en-US" dirty="0" smtClean="0">
                <a:hlinkClick r:id="rId4"/>
              </a:rPr>
              <a:t>http://www.onlineyoutube.com/YouTube-Download</a:t>
            </a:r>
            <a:endParaRPr lang="ar-JO" dirty="0" smtClean="0"/>
          </a:p>
          <a:p>
            <a:pPr lvl="1"/>
            <a:r>
              <a:rPr lang="en-US" dirty="0" smtClean="0">
                <a:hlinkClick r:id="rId5"/>
              </a:rPr>
              <a:t>http://www.youtube-mp3.org/</a:t>
            </a:r>
            <a:endParaRPr lang="ar-JO" dirty="0" smtClean="0"/>
          </a:p>
          <a:p>
            <a:endParaRPr lang="ar-JO" dirty="0"/>
          </a:p>
          <a:p>
            <a:r>
              <a:rPr lang="ar-JO" dirty="0" smtClean="0"/>
              <a:t>كما يمكنك اضافة حرفي </a:t>
            </a:r>
            <a:r>
              <a:rPr lang="en-US" dirty="0" err="1" smtClean="0"/>
              <a:t>ss</a:t>
            </a:r>
            <a:r>
              <a:rPr lang="en-US" dirty="0" smtClean="0"/>
              <a:t> </a:t>
            </a:r>
            <a:r>
              <a:rPr lang="ar-JO" dirty="0" smtClean="0"/>
              <a:t> قبل كلمة</a:t>
            </a:r>
            <a:r>
              <a:rPr lang="en-US" dirty="0" err="1" smtClean="0"/>
              <a:t>Youtube</a:t>
            </a:r>
            <a:r>
              <a:rPr lang="en-US" dirty="0" smtClean="0"/>
              <a:t> </a:t>
            </a:r>
            <a:r>
              <a:rPr lang="ar-JO" dirty="0" smtClean="0"/>
              <a:t> </a:t>
            </a:r>
            <a:r>
              <a:rPr lang="ar-JO" dirty="0"/>
              <a:t>في شريط عنوان </a:t>
            </a:r>
            <a:r>
              <a:rPr lang="ar-JO" dirty="0" smtClean="0"/>
              <a:t>المتصفح</a:t>
            </a:r>
            <a:endParaRPr lang="en-US" dirty="0" smtClean="0"/>
          </a:p>
          <a:p>
            <a:pPr lvl="1"/>
            <a:r>
              <a:rPr lang="ar-JO" dirty="0" smtClean="0"/>
              <a:t>مثال: </a:t>
            </a:r>
            <a:r>
              <a:rPr lang="en-US" dirty="0">
                <a:hlinkClick r:id="rId6"/>
              </a:rPr>
              <a:t>https://</a:t>
            </a:r>
            <a:r>
              <a:rPr lang="en-US" dirty="0" smtClean="0">
                <a:hlinkClick r:id="rId6"/>
              </a:rPr>
              <a:t>www.</a:t>
            </a:r>
            <a:r>
              <a:rPr lang="en-US" b="1" dirty="0" smtClean="0">
                <a:hlinkClick r:id="rId6"/>
              </a:rPr>
              <a:t>ss</a:t>
            </a:r>
            <a:r>
              <a:rPr lang="en-US" dirty="0" smtClean="0">
                <a:hlinkClick r:id="rId6"/>
              </a:rPr>
              <a:t>youtube.com/watch?v=dYk_kBvrGQI</a:t>
            </a:r>
            <a:endParaRPr lang="en-US" dirty="0" smtClean="0"/>
          </a:p>
          <a:p>
            <a:pPr lvl="1"/>
            <a:endParaRPr lang="ar-JO" dirty="0" smtClean="0"/>
          </a:p>
          <a:p>
            <a:endParaRPr lang="en-US" dirty="0"/>
          </a:p>
        </p:txBody>
      </p:sp>
    </p:spTree>
    <p:extLst>
      <p:ext uri="{BB962C8B-B14F-4D97-AF65-F5344CB8AC3E}">
        <p14:creationId xmlns:p14="http://schemas.microsoft.com/office/powerpoint/2010/main" val="174849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p>
            <a:r>
              <a:rPr lang="ar-JO" dirty="0"/>
              <a:t>تسجيل الدخول </a:t>
            </a:r>
            <a:r>
              <a:rPr lang="ar-JO" dirty="0" smtClean="0"/>
              <a:t>الى يوتيوب</a:t>
            </a:r>
            <a:endParaRPr lang="en-US" dirty="0"/>
          </a:p>
        </p:txBody>
      </p:sp>
      <p:sp>
        <p:nvSpPr>
          <p:cNvPr id="3" name="Content Placeholder 2"/>
          <p:cNvSpPr>
            <a:spLocks noGrp="1"/>
          </p:cNvSpPr>
          <p:nvPr>
            <p:ph idx="1"/>
          </p:nvPr>
        </p:nvSpPr>
        <p:spPr/>
        <p:txBody>
          <a:bodyPr>
            <a:normAutofit/>
          </a:bodyPr>
          <a:lstStyle/>
          <a:p>
            <a:pPr marL="342900" lvl="1" indent="-342900" fontAlgn="base">
              <a:spcAft>
                <a:spcPts val="600"/>
              </a:spcAft>
            </a:pPr>
            <a:r>
              <a:rPr lang="ar-JO" dirty="0" smtClean="0"/>
              <a:t>إنشاء </a:t>
            </a:r>
            <a:r>
              <a:rPr lang="ar-JO" dirty="0"/>
              <a:t>حساب يوتيوب بإستخدام </a:t>
            </a:r>
            <a:r>
              <a:rPr lang="ar-JO" dirty="0" smtClean="0"/>
              <a:t>حساب جوجل.</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pic>
        <p:nvPicPr>
          <p:cNvPr id="5" name="Picture 2"/>
          <p:cNvPicPr>
            <a:picLocks noChangeAspect="1" noChangeArrowheads="1"/>
          </p:cNvPicPr>
          <p:nvPr/>
        </p:nvPicPr>
        <p:blipFill>
          <a:blip r:embed="rId2" cstate="print"/>
          <a:srcRect/>
          <a:stretch>
            <a:fillRect/>
          </a:stretch>
        </p:blipFill>
        <p:spPr bwMode="auto">
          <a:xfrm>
            <a:off x="3810000" y="2133600"/>
            <a:ext cx="3795985" cy="4352925"/>
          </a:xfrm>
          <a:prstGeom prst="rect">
            <a:avLst/>
          </a:prstGeom>
          <a:noFill/>
          <a:ln w="9525">
            <a:noFill/>
            <a:miter lim="800000"/>
            <a:headEnd/>
            <a:tailEnd/>
          </a:ln>
          <a:effectLst/>
        </p:spPr>
      </p:pic>
    </p:spTree>
    <p:extLst>
      <p:ext uri="{BB962C8B-B14F-4D97-AF65-F5344CB8AC3E}">
        <p14:creationId xmlns:p14="http://schemas.microsoft.com/office/powerpoint/2010/main" val="139731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اضافة التسميات </a:t>
            </a:r>
            <a:r>
              <a:rPr lang="ar-JO" dirty="0"/>
              <a:t>التوضيحية </a:t>
            </a:r>
            <a:r>
              <a:rPr lang="en-US" dirty="0" smtClean="0"/>
              <a:t>Subtitles</a:t>
            </a:r>
            <a:endParaRPr lang="en-US" dirty="0"/>
          </a:p>
        </p:txBody>
      </p:sp>
      <p:sp>
        <p:nvSpPr>
          <p:cNvPr id="3" name="Content Placeholder 2"/>
          <p:cNvSpPr>
            <a:spLocks noGrp="1"/>
          </p:cNvSpPr>
          <p:nvPr>
            <p:ph idx="1"/>
          </p:nvPr>
        </p:nvSpPr>
        <p:spPr/>
        <p:txBody>
          <a:bodyPr/>
          <a:lstStyle/>
          <a:p>
            <a:r>
              <a:rPr lang="ar-JO" dirty="0" smtClean="0"/>
              <a:t>في صفحة </a:t>
            </a:r>
            <a:r>
              <a:rPr lang="en-US" dirty="0" smtClean="0"/>
              <a:t>video manager</a:t>
            </a:r>
            <a:r>
              <a:rPr lang="ar-JO" dirty="0" smtClean="0"/>
              <a:t> اختر تعديل </a:t>
            </a:r>
            <a:r>
              <a:rPr lang="en-US" dirty="0" smtClean="0"/>
              <a:t>edit</a:t>
            </a:r>
            <a:r>
              <a:rPr lang="ar-JO" dirty="0" smtClean="0"/>
              <a:t> على الفيديو</a:t>
            </a:r>
          </a:p>
          <a:p>
            <a:r>
              <a:rPr lang="ar-JO" dirty="0" smtClean="0"/>
              <a:t>اختر تبويب </a:t>
            </a:r>
            <a:r>
              <a:rPr lang="en-US" dirty="0" smtClean="0"/>
              <a:t>subtitles &amp; CC</a:t>
            </a:r>
            <a:endParaRPr lang="ar-JO" dirty="0" smtClean="0"/>
          </a:p>
          <a:p>
            <a:r>
              <a:rPr lang="ar-JO" dirty="0" smtClean="0"/>
              <a:t>سيطلب منك تحديد لغة الفيديو الأصلية</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073821"/>
            <a:ext cx="4086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152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84917"/>
            <a:ext cx="36671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ar-JO" dirty="0" smtClean="0"/>
              <a:t>اضافة التسميات </a:t>
            </a:r>
            <a:r>
              <a:rPr lang="ar-JO" dirty="0"/>
              <a:t>التوضيحية </a:t>
            </a:r>
            <a:r>
              <a:rPr lang="en-US" dirty="0" smtClean="0"/>
              <a:t>Subtitles</a:t>
            </a:r>
            <a:endParaRPr lang="en-US" dirty="0"/>
          </a:p>
        </p:txBody>
      </p:sp>
      <p:sp>
        <p:nvSpPr>
          <p:cNvPr id="3" name="Content Placeholder 2"/>
          <p:cNvSpPr>
            <a:spLocks noGrp="1"/>
          </p:cNvSpPr>
          <p:nvPr>
            <p:ph idx="1"/>
          </p:nvPr>
        </p:nvSpPr>
        <p:spPr>
          <a:xfrm>
            <a:off x="4876800" y="1752600"/>
            <a:ext cx="3200400" cy="4373563"/>
          </a:xfrm>
        </p:spPr>
        <p:txBody>
          <a:bodyPr>
            <a:normAutofit/>
          </a:bodyPr>
          <a:lstStyle/>
          <a:p>
            <a:r>
              <a:rPr lang="ar-JO" dirty="0" smtClean="0"/>
              <a:t>اختر اصافة تسميات توضيحية </a:t>
            </a:r>
            <a:r>
              <a:rPr lang="en-US" dirty="0" smtClean="0"/>
              <a:t>Add New subtitles or cc</a:t>
            </a:r>
            <a:r>
              <a:rPr lang="ar-JO" dirty="0" smtClean="0"/>
              <a:t> ثم حدد اللغة.</a:t>
            </a:r>
          </a:p>
          <a:p>
            <a:endParaRPr lang="ar-JO" dirty="0"/>
          </a:p>
          <a:p>
            <a:endParaRPr lang="ar-JO" dirty="0" smtClean="0"/>
          </a:p>
          <a:p>
            <a:r>
              <a:rPr lang="ar-JO" dirty="0" smtClean="0"/>
              <a:t>يمكنك </a:t>
            </a:r>
            <a:r>
              <a:rPr lang="ar-JO" dirty="0"/>
              <a:t>اضافة التسميات التوضيحية </a:t>
            </a:r>
            <a:r>
              <a:rPr lang="en-US" dirty="0"/>
              <a:t>Subtitles</a:t>
            </a:r>
            <a:r>
              <a:rPr lang="ar-JO" dirty="0"/>
              <a:t> عن </a:t>
            </a:r>
            <a:r>
              <a:rPr lang="ar-JO" dirty="0" smtClean="0"/>
              <a:t>طريق </a:t>
            </a:r>
            <a:r>
              <a:rPr lang="ar-JO" dirty="0"/>
              <a:t>انشاء تسميات توضيحية </a:t>
            </a:r>
            <a:r>
              <a:rPr lang="en-US" dirty="0"/>
              <a:t>Subtitles</a:t>
            </a:r>
            <a:r>
              <a:rPr lang="ar-JO" dirty="0"/>
              <a:t> جديدة</a:t>
            </a: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31</a:t>
            </a:fld>
            <a:endParaRPr lang="en-GB"/>
          </a:p>
        </p:txBody>
      </p:sp>
      <p:sp>
        <p:nvSpPr>
          <p:cNvPr id="8" name="Oval 7"/>
          <p:cNvSpPr/>
          <p:nvPr/>
        </p:nvSpPr>
        <p:spPr>
          <a:xfrm>
            <a:off x="1340215" y="1884917"/>
            <a:ext cx="1555385"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61023"/>
            <a:ext cx="447635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358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تشغيل التسميات التوضيحية </a:t>
            </a:r>
            <a:r>
              <a:rPr lang="en-US" dirty="0" smtClean="0"/>
              <a:t>Subtitles</a:t>
            </a:r>
            <a:r>
              <a:rPr lang="ar-JO" dirty="0" smtClean="0"/>
              <a:t> وإيقاف تشغيلها</a:t>
            </a:r>
            <a:endParaRPr lang="en-US" dirty="0"/>
          </a:p>
        </p:txBody>
      </p:sp>
      <p:sp>
        <p:nvSpPr>
          <p:cNvPr id="3" name="Content Placeholder 2"/>
          <p:cNvSpPr>
            <a:spLocks noGrp="1"/>
          </p:cNvSpPr>
          <p:nvPr>
            <p:ph idx="1"/>
          </p:nvPr>
        </p:nvSpPr>
        <p:spPr/>
        <p:txBody>
          <a:bodyPr/>
          <a:lstStyle/>
          <a:p>
            <a:r>
              <a:rPr lang="ar-JO" dirty="0" smtClean="0"/>
              <a:t>تتوفر التسميات التوضيحية </a:t>
            </a:r>
            <a:r>
              <a:rPr lang="en-US" dirty="0"/>
              <a:t>Subtitles</a:t>
            </a:r>
            <a:r>
              <a:rPr lang="ar-JO" dirty="0"/>
              <a:t> فقط </a:t>
            </a:r>
            <a:r>
              <a:rPr lang="ar-JO" dirty="0" smtClean="0"/>
              <a:t>في مقاطع الفيديو التي أضاف المالك التسميات التوضيحية</a:t>
            </a:r>
            <a:r>
              <a:rPr lang="en-US" dirty="0"/>
              <a:t> Subtitles </a:t>
            </a:r>
            <a:r>
              <a:rPr lang="ar-JO" dirty="0" smtClean="0"/>
              <a:t>إليها، وفي بعض مقاطع الفيديو التي يتيح فيها يوتيوب</a:t>
            </a:r>
            <a:r>
              <a:rPr lang="en-US" dirty="0" smtClean="0"/>
              <a:t> </a:t>
            </a:r>
            <a:r>
              <a:rPr lang="ar-JO" dirty="0" smtClean="0"/>
              <a:t>التسميات التوضيحية تلقائيًا.</a:t>
            </a:r>
          </a:p>
          <a:p>
            <a:r>
              <a:rPr lang="ar-JO" dirty="0" smtClean="0"/>
              <a:t>مثال على واحدة من مقاطع الفيديو: </a:t>
            </a:r>
            <a:r>
              <a:rPr lang="en-US" dirty="0">
                <a:hlinkClick r:id="rId2"/>
              </a:rPr>
              <a:t>https://</a:t>
            </a:r>
            <a:r>
              <a:rPr lang="en-US" dirty="0" smtClean="0">
                <a:hlinkClick r:id="rId2"/>
              </a:rPr>
              <a:t>www.youtube.com/watch?v=D9XrI_v71u0</a:t>
            </a:r>
            <a:endParaRPr lang="ar-JO" dirty="0" smtClean="0"/>
          </a:p>
          <a:p>
            <a:r>
              <a:rPr lang="ar-JO" dirty="0" smtClean="0"/>
              <a:t>إذا كان الفيديو يضم تسميات توضيحية يمكنك تشغيلها أو ايقافها بالنقر على رمز التسميات التوضيحية في الفيديو.  </a:t>
            </a: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86200"/>
            <a:ext cx="400050" cy="4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267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38550"/>
            <a:ext cx="488632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ar-JO" dirty="0"/>
              <a:t>تشغيل التسميات التوضيحية </a:t>
            </a:r>
            <a:r>
              <a:rPr lang="en-US" dirty="0"/>
              <a:t>Subtitles</a:t>
            </a:r>
            <a:r>
              <a:rPr lang="ar-JO" dirty="0"/>
              <a:t> وإيقاف تشغيلها</a:t>
            </a:r>
          </a:p>
        </p:txBody>
      </p:sp>
      <p:sp>
        <p:nvSpPr>
          <p:cNvPr id="5" name="Content Placeholder 4"/>
          <p:cNvSpPr>
            <a:spLocks noGrp="1"/>
          </p:cNvSpPr>
          <p:nvPr>
            <p:ph idx="1"/>
          </p:nvPr>
        </p:nvSpPr>
        <p:spPr/>
        <p:txBody>
          <a:bodyPr/>
          <a:lstStyle/>
          <a:p>
            <a:pPr marL="285750" indent="-285750" algn="just" fontAlgn="base"/>
            <a:r>
              <a:rPr lang="ar-JO" dirty="0"/>
              <a:t>لتغيير اللغة: </a:t>
            </a:r>
            <a:endParaRPr lang="ar-JO" dirty="0" smtClean="0"/>
          </a:p>
          <a:p>
            <a:pPr marL="400050" lvl="1" indent="-285750" algn="just" fontAlgn="base"/>
            <a:r>
              <a:rPr lang="ar-JO" dirty="0" smtClean="0"/>
              <a:t>انقر </a:t>
            </a:r>
            <a:r>
              <a:rPr lang="ar-JO" dirty="0"/>
              <a:t>على </a:t>
            </a:r>
            <a:r>
              <a:rPr lang="ar-JO" dirty="0" smtClean="0"/>
              <a:t>‏اعدادات </a:t>
            </a:r>
            <a:r>
              <a:rPr lang="en-US" dirty="0" smtClean="0"/>
              <a:t>Settings</a:t>
            </a:r>
            <a:r>
              <a:rPr lang="ar-JO" dirty="0" smtClean="0"/>
              <a:t> </a:t>
            </a:r>
            <a:endParaRPr lang="ar-JO" dirty="0"/>
          </a:p>
          <a:p>
            <a:pPr marL="400050" lvl="1" indent="-285750" algn="just" fontAlgn="base"/>
            <a:r>
              <a:rPr lang="ar-JO" dirty="0"/>
              <a:t>انقر على </a:t>
            </a:r>
            <a:r>
              <a:rPr lang="ar-JO" dirty="0" smtClean="0"/>
              <a:t>التسميات التوضيحية </a:t>
            </a:r>
            <a:r>
              <a:rPr lang="en-US" dirty="0" smtClean="0"/>
              <a:t>Subtitles/cc</a:t>
            </a:r>
            <a:endParaRPr lang="ar-JO" dirty="0"/>
          </a:p>
          <a:p>
            <a:pPr marL="400050" lvl="1" indent="-285750" algn="just" fontAlgn="base"/>
            <a:r>
              <a:rPr lang="ar-JO" dirty="0" smtClean="0"/>
              <a:t>قم بتحديد اللغة أو حدد ترجمة تلقائية </a:t>
            </a:r>
            <a:r>
              <a:rPr lang="ar-JO" dirty="0"/>
              <a:t>والتي تعتمد على خدمة الترجمة من </a:t>
            </a:r>
            <a:r>
              <a:rPr lang="ar-JO" dirty="0" smtClean="0"/>
              <a:t>جوجل</a:t>
            </a:r>
            <a:r>
              <a:rPr lang="en-US" dirty="0" smtClean="0"/>
              <a:t>‏ </a:t>
            </a:r>
            <a:r>
              <a:rPr lang="ar-JO" dirty="0"/>
              <a:t>لترجمة التسميات التوضيحية</a:t>
            </a:r>
          </a:p>
          <a:p>
            <a:pPr marL="0" indent="0">
              <a:buNone/>
            </a:pPr>
            <a:r>
              <a:rPr lang="ar-JO" dirty="0" smtClean="0"/>
              <a:t> </a:t>
            </a:r>
            <a:endParaRPr lang="en-US" dirty="0"/>
          </a:p>
        </p:txBody>
      </p:sp>
      <p:sp>
        <p:nvSpPr>
          <p:cNvPr id="7" name="Oval 6"/>
          <p:cNvSpPr/>
          <p:nvPr/>
        </p:nvSpPr>
        <p:spPr>
          <a:xfrm>
            <a:off x="3895725" y="5608858"/>
            <a:ext cx="1600200" cy="3241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695825" y="5814514"/>
            <a:ext cx="1688660" cy="3810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4" y="2186609"/>
            <a:ext cx="352425" cy="36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984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تغيير سرعة مقطع الفيديو</a:t>
            </a:r>
            <a:endParaRPr lang="en-US" dirty="0"/>
          </a:p>
        </p:txBody>
      </p:sp>
      <p:sp>
        <p:nvSpPr>
          <p:cNvPr id="3" name="Content Placeholder 2"/>
          <p:cNvSpPr>
            <a:spLocks noGrp="1"/>
          </p:cNvSpPr>
          <p:nvPr>
            <p:ph idx="1"/>
          </p:nvPr>
        </p:nvSpPr>
        <p:spPr/>
        <p:txBody>
          <a:bodyPr/>
          <a:lstStyle/>
          <a:p>
            <a:r>
              <a:rPr lang="ar-JO" dirty="0" smtClean="0"/>
              <a:t>تغيير سرعة مقطع الفيديو</a:t>
            </a:r>
          </a:p>
          <a:p>
            <a:pPr lvl="1"/>
            <a:r>
              <a:rPr lang="ar-JO" dirty="0" smtClean="0"/>
              <a:t>يجب أن يكون المتصفح يدعم </a:t>
            </a:r>
            <a:r>
              <a:rPr lang="en-US" dirty="0" smtClean="0">
                <a:hlinkClick r:id="rId2"/>
              </a:rPr>
              <a:t>YouTube's </a:t>
            </a:r>
            <a:r>
              <a:rPr lang="en-US" dirty="0">
                <a:hlinkClick r:id="rId2"/>
              </a:rPr>
              <a:t>HTML 5 Video </a:t>
            </a:r>
            <a:r>
              <a:rPr lang="en-US" dirty="0" smtClean="0">
                <a:hlinkClick r:id="rId2"/>
              </a:rPr>
              <a:t>Player</a:t>
            </a:r>
            <a:endParaRPr lang="ar-JO" dirty="0" smtClean="0"/>
          </a:p>
          <a:p>
            <a:pPr lvl="1"/>
            <a:r>
              <a:rPr lang="ar-JO" dirty="0" smtClean="0"/>
              <a:t>تغيير سرعة الفيديو لا يؤثر على سرعة الدعايات حيث تبقى سرعتها بدون تغيير</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34</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53796"/>
            <a:ext cx="6096000" cy="342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316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نسخ رابط </a:t>
            </a:r>
            <a:r>
              <a:rPr lang="ar-JO" dirty="0" smtClean="0"/>
              <a:t>الفيديو </a:t>
            </a:r>
            <a:r>
              <a:rPr lang="ar-JO" dirty="0"/>
              <a:t>في لحظة </a:t>
            </a:r>
            <a:r>
              <a:rPr lang="ar-JO" dirty="0" smtClean="0"/>
              <a:t>معينة</a:t>
            </a:r>
            <a:endParaRPr lang="en-US" dirty="0"/>
          </a:p>
        </p:txBody>
      </p:sp>
      <p:sp>
        <p:nvSpPr>
          <p:cNvPr id="3" name="Content Placeholder 2"/>
          <p:cNvSpPr>
            <a:spLocks noGrp="1"/>
          </p:cNvSpPr>
          <p:nvPr>
            <p:ph idx="1"/>
          </p:nvPr>
        </p:nvSpPr>
        <p:spPr/>
        <p:txBody>
          <a:bodyPr/>
          <a:lstStyle/>
          <a:p>
            <a:r>
              <a:rPr lang="ar-JO" dirty="0" smtClean="0"/>
              <a:t>نسخ رابط الفيديو في لحظة معينة</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35</a:t>
            </a:fld>
            <a:endParaRPr lang="en-GB"/>
          </a:p>
        </p:txBody>
      </p:sp>
      <p:pic>
        <p:nvPicPr>
          <p:cNvPr id="5" name="Picture 4" descr="http://img.wonderhowto.com/img/28/04/63495277176589/0/10-cool-tricks-and-secret-features-make-youtube-even-better.w1456.jpg">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799"/>
            <a:ext cx="7264082" cy="4038601"/>
          </a:xfrm>
          <a:prstGeom prst="rect">
            <a:avLst/>
          </a:prstGeom>
          <a:noFill/>
          <a:ln>
            <a:noFill/>
          </a:ln>
        </p:spPr>
      </p:pic>
    </p:spTree>
    <p:extLst>
      <p:ext uri="{BB962C8B-B14F-4D97-AF65-F5344CB8AC3E}">
        <p14:creationId xmlns:p14="http://schemas.microsoft.com/office/powerpoint/2010/main" val="2951407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حساب </a:t>
            </a:r>
            <a:r>
              <a:rPr lang="ar-JO" dirty="0"/>
              <a:t>عدد مشاهدات الفيديو في </a:t>
            </a:r>
            <a:r>
              <a:rPr lang="ar-JO" dirty="0" smtClean="0"/>
              <a:t>يوتيوب</a:t>
            </a:r>
            <a:endParaRPr lang="ar-JO" dirty="0"/>
          </a:p>
        </p:txBody>
      </p:sp>
      <p:sp>
        <p:nvSpPr>
          <p:cNvPr id="3" name="Content Placeholder 2"/>
          <p:cNvSpPr>
            <a:spLocks noGrp="1"/>
          </p:cNvSpPr>
          <p:nvPr>
            <p:ph idx="1"/>
          </p:nvPr>
        </p:nvSpPr>
        <p:spPr/>
        <p:txBody>
          <a:bodyPr>
            <a:normAutofit/>
          </a:bodyPr>
          <a:lstStyle/>
          <a:p>
            <a:r>
              <a:rPr lang="ar-JO" dirty="0"/>
              <a:t>كيف يتم حساب عدد مشاهدات الفيديو في يوتيوب</a:t>
            </a:r>
            <a:r>
              <a:rPr lang="en-US" dirty="0"/>
              <a:t>؟</a:t>
            </a:r>
            <a:endParaRPr lang="ar-JO" dirty="0"/>
          </a:p>
          <a:p>
            <a:r>
              <a:rPr lang="ar-JO" dirty="0" smtClean="0"/>
              <a:t>هل يعتبر الوصول الى صفحة الفيديو مشاهدة أم يجب تشغيل الفيديو حتى يتم حساب المشاهدة؟</a:t>
            </a:r>
            <a:endParaRPr lang="en-US" dirty="0" smtClean="0"/>
          </a:p>
          <a:p>
            <a:r>
              <a:rPr lang="ar-JO" dirty="0" smtClean="0"/>
              <a:t>هل يتم حساب عدد </a:t>
            </a:r>
            <a:r>
              <a:rPr lang="ar-JO" dirty="0"/>
              <a:t>المشاهدات </a:t>
            </a:r>
            <a:r>
              <a:rPr lang="ar-JO" dirty="0" smtClean="0"/>
              <a:t>التي تحتوي على عنوان مضلل أو	 صورة </a:t>
            </a:r>
            <a:r>
              <a:rPr lang="en-US" dirty="0" smtClean="0"/>
              <a:t> Thumbnail </a:t>
            </a:r>
            <a:r>
              <a:rPr lang="ar-JO" dirty="0" smtClean="0"/>
              <a:t>مضللة؟</a:t>
            </a:r>
          </a:p>
          <a:p>
            <a:r>
              <a:rPr lang="ar-JO" dirty="0"/>
              <a:t>هل يتم حساب عدد </a:t>
            </a:r>
            <a:r>
              <a:rPr lang="ar-JO" dirty="0" smtClean="0"/>
              <a:t>مشاهدات الفيديو الذي يتم تشغيله تلقائيا على </a:t>
            </a:r>
            <a:r>
              <a:rPr lang="ar-JO" dirty="0"/>
              <a:t>مواقع </a:t>
            </a:r>
            <a:r>
              <a:rPr lang="ar-JO" dirty="0" smtClean="0"/>
              <a:t>الانترنت؟</a:t>
            </a:r>
            <a:endParaRPr lang="ar-JO" dirty="0"/>
          </a:p>
          <a:p>
            <a:r>
              <a:rPr lang="ar-JO" dirty="0"/>
              <a:t>هل يتم حساب عدد المشاهدات اذا قام </a:t>
            </a:r>
            <a:r>
              <a:rPr lang="ar-JO" dirty="0" smtClean="0"/>
              <a:t>نفس المستخدم بمشاهدة الفيديو عدة مرات خلال فترات متقاربة؟ وهل يتم حسابها اذا كانت الفترة غير متقاربة كأن يقوم المستخدم بمشاهدة الفيديو في أيام مختلفة؟</a:t>
            </a:r>
          </a:p>
          <a:p>
            <a:endParaRPr lang="ar-JO" dirty="0"/>
          </a:p>
          <a:p>
            <a:r>
              <a:rPr lang="en-US" dirty="0" smtClean="0">
                <a:hlinkClick r:id="rId2"/>
              </a:rPr>
              <a:t>https</a:t>
            </a:r>
            <a:r>
              <a:rPr lang="en-US" dirty="0">
                <a:hlinkClick r:id="rId2"/>
              </a:rPr>
              <a:t>://</a:t>
            </a:r>
            <a:r>
              <a:rPr lang="en-US" dirty="0" smtClean="0">
                <a:hlinkClick r:id="rId2"/>
              </a:rPr>
              <a:t>youtu.be/dgtrBstTy4g?t=2m7s</a:t>
            </a:r>
            <a:endParaRPr lang="en-US" dirty="0" smtClean="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36</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
            <a:ext cx="1524000" cy="1524000"/>
          </a:xfrm>
          <a:prstGeom prst="rect">
            <a:avLst/>
          </a:prstGeom>
        </p:spPr>
      </p:pic>
    </p:spTree>
    <p:extLst>
      <p:ext uri="{BB962C8B-B14F-4D97-AF65-F5344CB8AC3E}">
        <p14:creationId xmlns:p14="http://schemas.microsoft.com/office/powerpoint/2010/main" val="668856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تجميد عدد </a:t>
            </a:r>
            <a:r>
              <a:rPr lang="ar-JO" dirty="0"/>
              <a:t>المشاهدات عندما تصل 301</a:t>
            </a:r>
            <a:endParaRPr lang="en-US" dirty="0"/>
          </a:p>
        </p:txBody>
      </p:sp>
      <p:sp>
        <p:nvSpPr>
          <p:cNvPr id="3" name="Content Placeholder 2"/>
          <p:cNvSpPr>
            <a:spLocks noGrp="1"/>
          </p:cNvSpPr>
          <p:nvPr>
            <p:ph idx="1"/>
          </p:nvPr>
        </p:nvSpPr>
        <p:spPr/>
        <p:txBody>
          <a:bodyPr/>
          <a:lstStyle/>
          <a:p>
            <a:r>
              <a:rPr lang="ar-JO" b="1" dirty="0" smtClean="0"/>
              <a:t>لماذا</a:t>
            </a:r>
            <a:r>
              <a:rPr lang="ar-JO" dirty="0" smtClean="0"/>
              <a:t> يقوم يوتيوب بتجميد عدد المشاهدات عندما تصل </a:t>
            </a:r>
            <a:r>
              <a:rPr lang="ar-JO" dirty="0"/>
              <a:t>301</a:t>
            </a:r>
            <a:r>
              <a:rPr lang="ar-JO" dirty="0" smtClean="0"/>
              <a:t>؟</a:t>
            </a:r>
            <a:endParaRPr lang="en-US" dirty="0" smtClean="0"/>
          </a:p>
          <a:p>
            <a:r>
              <a:rPr lang="en-US" dirty="0">
                <a:hlinkClick r:id="rId2"/>
              </a:rPr>
              <a:t>https://</a:t>
            </a:r>
            <a:r>
              <a:rPr lang="en-US" dirty="0" smtClean="0">
                <a:hlinkClick r:id="rId2"/>
              </a:rPr>
              <a:t>youtu.be/oIkhgagvrjI?t=2m40s</a:t>
            </a:r>
            <a:endParaRPr lang="ar-JO" dirty="0" smtClean="0">
              <a:hlinkClick r:id="rId2"/>
            </a:endParaRPr>
          </a:p>
          <a:p>
            <a:r>
              <a:rPr lang="ar-JO" b="1" dirty="0" smtClean="0"/>
              <a:t>كيف</a:t>
            </a:r>
            <a:r>
              <a:rPr lang="ar-JO" dirty="0" smtClean="0"/>
              <a:t> يقوم </a:t>
            </a:r>
            <a:r>
              <a:rPr lang="ar-JO" dirty="0"/>
              <a:t>يوتيوب بتجميد </a:t>
            </a:r>
            <a:r>
              <a:rPr lang="ar-JO" dirty="0" smtClean="0"/>
              <a:t>عدد المشاهدات </a:t>
            </a:r>
            <a:r>
              <a:rPr lang="ar-JO" dirty="0"/>
              <a:t>عندما تصل 301؟</a:t>
            </a:r>
            <a:endParaRPr lang="en-US" dirty="0"/>
          </a:p>
          <a:p>
            <a:r>
              <a:rPr lang="en-US" dirty="0" smtClean="0">
                <a:hlinkClick r:id="rId2"/>
              </a:rPr>
              <a:t>https</a:t>
            </a:r>
            <a:r>
              <a:rPr lang="en-US" dirty="0">
                <a:hlinkClick r:id="rId2"/>
              </a:rPr>
              <a:t>://</a:t>
            </a:r>
            <a:r>
              <a:rPr lang="en-US" dirty="0" smtClean="0">
                <a:hlinkClick r:id="rId2"/>
              </a:rPr>
              <a:t>youtu.be/oIkhgagvrjI?t=5m53s</a:t>
            </a:r>
            <a:endParaRPr lang="en-US" dirty="0" smtClean="0"/>
          </a:p>
          <a:p>
            <a:r>
              <a:rPr lang="en-US" dirty="0" smtClean="0">
                <a:hlinkClick r:id="rId3"/>
              </a:rPr>
              <a:t>https</a:t>
            </a:r>
            <a:r>
              <a:rPr lang="en-US" dirty="0">
                <a:hlinkClick r:id="rId3"/>
              </a:rPr>
              <a:t>://</a:t>
            </a:r>
            <a:r>
              <a:rPr lang="en-US" dirty="0" smtClean="0">
                <a:hlinkClick r:id="rId3"/>
              </a:rPr>
              <a:t>www.youtube.com/watch?v=gLxGHwZWKnI</a:t>
            </a:r>
            <a:endParaRPr lang="ar-JO" dirty="0" smtClean="0"/>
          </a:p>
          <a:p>
            <a:endParaRPr lang="en-US" dirty="0" smtClean="0">
              <a:hlinkClick r:id="rId4"/>
            </a:endParaRPr>
          </a:p>
          <a:p>
            <a:endParaRPr lang="en-US" dirty="0">
              <a:hlinkClick r:id="rId4"/>
            </a:endParaRPr>
          </a:p>
          <a:p>
            <a:endParaRPr lang="en-US" dirty="0"/>
          </a:p>
          <a:p>
            <a:endParaRPr lang="ar-JO" dirty="0" smtClean="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37</a:t>
            </a:fld>
            <a:endParaRPr lang="en-GB"/>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52400"/>
            <a:ext cx="1524000" cy="1524000"/>
          </a:xfrm>
          <a:prstGeom prst="rect">
            <a:avLst/>
          </a:prstGeom>
        </p:spPr>
      </p:pic>
    </p:spTree>
    <p:extLst>
      <p:ext uri="{BB962C8B-B14F-4D97-AF65-F5344CB8AC3E}">
        <p14:creationId xmlns:p14="http://schemas.microsoft.com/office/powerpoint/2010/main" val="2697353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تحقيق الدخل من مقاطع الفيديو على يوتيوب</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ar-JO" dirty="0" smtClean="0"/>
              <a:t>قم بانشاء قناتك الخاصة على يوتيوب.</a:t>
            </a:r>
            <a:endParaRPr lang="en-US" dirty="0" smtClean="0"/>
          </a:p>
          <a:p>
            <a:pPr marL="457200" indent="-457200">
              <a:buFont typeface="+mj-lt"/>
              <a:buAutoNum type="arabicPeriod"/>
            </a:pPr>
            <a:r>
              <a:rPr lang="en-US" dirty="0" smtClean="0"/>
              <a:t> </a:t>
            </a:r>
            <a:r>
              <a:rPr lang="ar-JO" dirty="0" smtClean="0"/>
              <a:t>أضف محتوى عن طريق تحميل مقاطع الفيديو </a:t>
            </a:r>
            <a:r>
              <a:rPr lang="en-US" dirty="0" smtClean="0"/>
              <a:t>upload</a:t>
            </a:r>
            <a:r>
              <a:rPr lang="ar-JO" dirty="0" smtClean="0"/>
              <a:t>.</a:t>
            </a:r>
            <a:endParaRPr lang="en-US" dirty="0" smtClean="0"/>
          </a:p>
          <a:p>
            <a:endParaRPr lang="en-US" dirty="0"/>
          </a:p>
          <a:p>
            <a:endParaRPr lang="en-US" dirty="0" smtClean="0"/>
          </a:p>
          <a:p>
            <a:endParaRPr lang="en-US" dirty="0"/>
          </a:p>
          <a:p>
            <a:pPr marL="457200" indent="-457200">
              <a:buFont typeface="+mj-lt"/>
              <a:buAutoNum type="arabicPeriod" startAt="3"/>
            </a:pPr>
            <a:r>
              <a:rPr lang="ar-JO" dirty="0"/>
              <a:t>قم بكسب جمهور لقناتك.</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2862943"/>
            <a:ext cx="7924801"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4517180"/>
            <a:ext cx="5257800" cy="2260070"/>
          </a:xfrm>
          <a:prstGeom prst="rect">
            <a:avLst/>
          </a:prstGeom>
        </p:spPr>
      </p:pic>
    </p:spTree>
    <p:extLst>
      <p:ext uri="{BB962C8B-B14F-4D97-AF65-F5344CB8AC3E}">
        <p14:creationId xmlns:p14="http://schemas.microsoft.com/office/powerpoint/2010/main" val="6226330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ar-JO" dirty="0"/>
              <a:t>تحقيق الدخل من مقاطع الفيديو على يوتيوب</a:t>
            </a:r>
            <a:endParaRPr lang="en-US" dirty="0"/>
          </a:p>
        </p:txBody>
      </p:sp>
      <p:sp>
        <p:nvSpPr>
          <p:cNvPr id="3" name="Content Placeholder 2"/>
          <p:cNvSpPr>
            <a:spLocks noGrp="1"/>
          </p:cNvSpPr>
          <p:nvPr>
            <p:ph idx="1"/>
          </p:nvPr>
        </p:nvSpPr>
        <p:spPr/>
        <p:txBody>
          <a:bodyPr/>
          <a:lstStyle/>
          <a:p>
            <a:r>
              <a:rPr lang="ar-JO" dirty="0"/>
              <a:t>ل</a:t>
            </a:r>
            <a:r>
              <a:rPr lang="ar-JO" dirty="0" smtClean="0"/>
              <a:t>كسب </a:t>
            </a:r>
            <a:r>
              <a:rPr lang="ar-JO" dirty="0"/>
              <a:t>جمهور لقناتك. </a:t>
            </a:r>
            <a:endParaRPr lang="ar-JO" dirty="0" smtClean="0"/>
          </a:p>
          <a:p>
            <a:endParaRPr lang="ar-JO" dirty="0" smtClean="0"/>
          </a:p>
          <a:p>
            <a:pPr lvl="1"/>
            <a:r>
              <a:rPr lang="ar-JO" dirty="0" smtClean="0"/>
              <a:t>قم بتحميل محتوى جديد الى قناتك وحاول جذب الناس الىها عن طريق </a:t>
            </a:r>
            <a:r>
              <a:rPr lang="ar-JO" dirty="0"/>
              <a:t>ن</a:t>
            </a:r>
            <a:r>
              <a:rPr lang="ar-JO" dirty="0" smtClean="0"/>
              <a:t>شر الفيديوهات التي قمت بتحميلها على تويتر وفيسبوك وشاركها مع الاخرون.</a:t>
            </a:r>
          </a:p>
          <a:p>
            <a:pPr lvl="1"/>
            <a:r>
              <a:rPr lang="en-US" dirty="0" smtClean="0"/>
              <a:t> </a:t>
            </a:r>
            <a:r>
              <a:rPr lang="ar-JO" dirty="0" smtClean="0"/>
              <a:t>تفاعل مع مشاهدي قناتك عن طريق الرد على تعليقاتهم وانشاء فيديوهات خاصة للرد على</a:t>
            </a:r>
            <a:r>
              <a:rPr lang="en-US" dirty="0" smtClean="0"/>
              <a:t> </a:t>
            </a:r>
            <a:r>
              <a:rPr lang="ar-JO" dirty="0" smtClean="0"/>
              <a:t>أسئلة المشاهدين وتعليقاتهم.</a:t>
            </a:r>
          </a:p>
        </p:txBody>
      </p:sp>
    </p:spTree>
    <p:extLst>
      <p:ext uri="{BB962C8B-B14F-4D97-AF65-F5344CB8AC3E}">
        <p14:creationId xmlns:p14="http://schemas.microsoft.com/office/powerpoint/2010/main" val="1653936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p>
            <a:r>
              <a:rPr lang="ar-JO" dirty="0"/>
              <a:t>تسجيل الدخول </a:t>
            </a:r>
            <a:r>
              <a:rPr lang="ar-JO" dirty="0" smtClean="0"/>
              <a:t>الى يوتيوب</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عندما تسجّل الدخول إلى يوتيوب باستخدام حسابك في </a:t>
            </a:r>
            <a:r>
              <a:rPr lang="ar-JO" b="0" dirty="0" smtClean="0"/>
              <a:t>جوجل</a:t>
            </a:r>
            <a:r>
              <a:rPr lang="en-US" b="0" dirty="0" smtClean="0"/>
              <a:t>، </a:t>
            </a:r>
            <a:r>
              <a:rPr lang="ar-JO" b="0" dirty="0"/>
              <a:t>يمكنك الاستفادة من العديد من الميزات المتوفرة في يوتيوب </a:t>
            </a:r>
            <a:r>
              <a:rPr lang="ar-JO" b="0" dirty="0" smtClean="0"/>
              <a:t>ومنها</a:t>
            </a:r>
            <a:r>
              <a:rPr lang="en-US" b="0" dirty="0" smtClean="0"/>
              <a:t>:</a:t>
            </a:r>
            <a:endParaRPr lang="en-US" b="0" dirty="0"/>
          </a:p>
          <a:p>
            <a:pPr marL="800100" lvl="1" indent="-342900" fontAlgn="base"/>
            <a:r>
              <a:rPr lang="ar-JO" b="0" dirty="0"/>
              <a:t>إبداء </a:t>
            </a:r>
            <a:r>
              <a:rPr lang="ar-JO" b="0" dirty="0" smtClean="0"/>
              <a:t>الإعجاب/عدم الإعجاب </a:t>
            </a:r>
            <a:r>
              <a:rPr lang="ar-JO" b="0" dirty="0"/>
              <a:t>بمقاطع </a:t>
            </a:r>
            <a:r>
              <a:rPr lang="ar-JO" b="0" dirty="0" smtClean="0"/>
              <a:t>الفيديو.</a:t>
            </a:r>
            <a:endParaRPr lang="ar-JO" b="0" dirty="0"/>
          </a:p>
          <a:p>
            <a:pPr marL="800100" lvl="1" indent="-342900" fontAlgn="base"/>
            <a:r>
              <a:rPr lang="ar-JO" b="0" dirty="0"/>
              <a:t>حفظ مقاطع الفيديو </a:t>
            </a:r>
            <a:r>
              <a:rPr lang="ar-JO" b="0" dirty="0" smtClean="0"/>
              <a:t>المفضلة </a:t>
            </a:r>
            <a:r>
              <a:rPr lang="en-US" b="0" dirty="0" smtClean="0"/>
              <a:t>Favorites</a:t>
            </a:r>
            <a:r>
              <a:rPr lang="ar-JO" b="0" dirty="0" smtClean="0"/>
              <a:t>.</a:t>
            </a:r>
            <a:endParaRPr lang="ar-JO" b="0" dirty="0"/>
          </a:p>
          <a:p>
            <a:pPr marL="800100" lvl="1" indent="-342900" fontAlgn="base"/>
            <a:r>
              <a:rPr lang="ar-JO" b="0" dirty="0"/>
              <a:t>الاشتراك في </a:t>
            </a:r>
            <a:r>
              <a:rPr lang="ar-JO" b="0" dirty="0" smtClean="0"/>
              <a:t>القنوات </a:t>
            </a:r>
            <a:r>
              <a:rPr lang="en-US" b="0" dirty="0" smtClean="0"/>
              <a:t>Channels</a:t>
            </a:r>
            <a:r>
              <a:rPr lang="ar-JO" b="0" dirty="0" smtClean="0"/>
              <a:t>.</a:t>
            </a:r>
            <a:endParaRPr lang="ar-JO" b="0" dirty="0"/>
          </a:p>
          <a:p>
            <a:pPr marL="800100" lvl="1" indent="-342900" fontAlgn="base"/>
            <a:r>
              <a:rPr lang="ar-JO" b="0" dirty="0"/>
              <a:t>مشاهدة </a:t>
            </a:r>
            <a:r>
              <a:rPr lang="ar-JO" b="0" dirty="0" smtClean="0"/>
              <a:t>لاحقًا </a:t>
            </a:r>
            <a:r>
              <a:rPr lang="en-US" b="0" dirty="0" smtClean="0"/>
              <a:t>Watch Later</a:t>
            </a:r>
            <a:r>
              <a:rPr lang="ar-JO" b="0" dirty="0" smtClean="0"/>
              <a:t>.</a:t>
            </a:r>
            <a:endParaRPr lang="ar-JO" b="0" dirty="0"/>
          </a:p>
          <a:p>
            <a:pPr marL="800100" lvl="1" indent="-342900" fontAlgn="base"/>
            <a:r>
              <a:rPr lang="ar-JO" b="0" dirty="0" smtClean="0"/>
              <a:t>سجل المشاهدة </a:t>
            </a:r>
            <a:r>
              <a:rPr lang="en-US" dirty="0" smtClean="0"/>
              <a:t>History</a:t>
            </a:r>
            <a:r>
              <a:rPr lang="ar-JO" b="0" dirty="0" smtClean="0"/>
              <a:t>.</a:t>
            </a:r>
            <a:endParaRPr lang="ar-JO" b="0" dirty="0"/>
          </a:p>
          <a:p>
            <a:pPr marL="800100" lvl="1" indent="-342900" fontAlgn="base"/>
            <a:r>
              <a:rPr lang="ar-JO" b="0" dirty="0"/>
              <a:t>الإبلاغ عن مقاطع </a:t>
            </a:r>
            <a:r>
              <a:rPr lang="ar-JO" b="0" dirty="0" smtClean="0"/>
              <a:t>الفيديو</a:t>
            </a:r>
            <a:r>
              <a:rPr lang="en-US" b="0" dirty="0" smtClean="0"/>
              <a:t>Report </a:t>
            </a:r>
            <a:r>
              <a:rPr lang="ar-JO" b="0" dirty="0" smtClean="0"/>
              <a:t>.</a:t>
            </a:r>
            <a:endParaRPr lang="en-US" b="0" dirty="0" smtClean="0"/>
          </a:p>
          <a:p>
            <a:pPr marL="800100" lvl="1" indent="-342900" fontAlgn="base"/>
            <a:r>
              <a:rPr lang="ar-JO" dirty="0" smtClean="0"/>
              <a:t>انشاء قناة خاصة  </a:t>
            </a:r>
            <a:r>
              <a:rPr lang="en-US" dirty="0" smtClean="0"/>
              <a:t>My Channel</a:t>
            </a:r>
            <a:r>
              <a:rPr lang="ar-JO" dirty="0" smtClean="0"/>
              <a:t>.</a:t>
            </a:r>
            <a:endParaRPr lang="en-US" b="0" dirty="0" smtClean="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spTree>
    <p:extLst>
      <p:ext uri="{BB962C8B-B14F-4D97-AF65-F5344CB8AC3E}">
        <p14:creationId xmlns:p14="http://schemas.microsoft.com/office/powerpoint/2010/main" val="30348080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تحقيق الدخل من مقاطع الفيديو على يوتيوب</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4"/>
            </a:pPr>
            <a:r>
              <a:rPr lang="ar-JO" dirty="0"/>
              <a:t>تمكين ميزة تحقيق الدخل في قناتك </a:t>
            </a:r>
            <a:r>
              <a:rPr lang="ar-JO" dirty="0" smtClean="0"/>
              <a:t>عن طريق إقران </a:t>
            </a:r>
            <a:r>
              <a:rPr lang="ar-JO" dirty="0"/>
              <a:t>حسابك في </a:t>
            </a:r>
            <a:r>
              <a:rPr lang="ar-JO" dirty="0" smtClean="0"/>
              <a:t>يوتيوب مع</a:t>
            </a:r>
            <a:r>
              <a:rPr lang="en-US" dirty="0" smtClean="0"/>
              <a:t>AdSense </a:t>
            </a:r>
            <a:r>
              <a:rPr lang="ar-JO" dirty="0" smtClean="0"/>
              <a:t>: لكي تتمكن من كسب المال من مقاطع الفيديو التي تتيح تحقيق الدخل والاطلاع على أرباحك في </a:t>
            </a:r>
            <a:r>
              <a:rPr lang="en-US" dirty="0" smtClean="0">
                <a:hlinkClick r:id="rId2"/>
              </a:rPr>
              <a:t>YouTube Analytics</a:t>
            </a:r>
            <a:r>
              <a:rPr lang="en-US" dirty="0" smtClean="0"/>
              <a:t>‏ </a:t>
            </a:r>
            <a:r>
              <a:rPr lang="ar-JO" dirty="0" smtClean="0"/>
              <a:t>وتحصيلها عندما تبلغ الحد الأدنى لدفع الأرباح يجب إقران حسابك مع </a:t>
            </a:r>
            <a:r>
              <a:rPr lang="en-US" dirty="0" smtClean="0"/>
              <a:t>Google AdSense</a:t>
            </a:r>
            <a:r>
              <a:rPr lang="ar-JO"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702" y="3048000"/>
            <a:ext cx="5285898" cy="342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981200" y="4876800"/>
            <a:ext cx="1600200" cy="2098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879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229777"/>
            <a:ext cx="4359598" cy="3323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pPr marL="457200" indent="-457200">
              <a:buFont typeface="+mj-lt"/>
              <a:buAutoNum type="arabicPeriod" startAt="5"/>
            </a:pPr>
            <a:r>
              <a:rPr lang="ar-JO" dirty="0" smtClean="0"/>
              <a:t>تمكين </a:t>
            </a:r>
            <a:r>
              <a:rPr lang="ar-JO" dirty="0"/>
              <a:t>ميزة تحقيق الدخل في قناتك: عند تمكين تحقيق الدخل في </a:t>
            </a:r>
            <a:r>
              <a:rPr lang="ar-JO" dirty="0" smtClean="0"/>
              <a:t>قناتك </a:t>
            </a:r>
            <a:r>
              <a:rPr lang="ar-JO" dirty="0"/>
              <a:t>يمكنك تمكين مقاطع الفيديو المؤهلة لكسب الأموال من الإعلانات ذات </a:t>
            </a:r>
            <a:r>
              <a:rPr lang="ar-JO" dirty="0" smtClean="0"/>
              <a:t>الصلة. ويتم ذلك عن طريق:</a:t>
            </a:r>
          </a:p>
          <a:p>
            <a:pPr lvl="1"/>
            <a:r>
              <a:rPr lang="ar-JO" dirty="0" smtClean="0"/>
              <a:t>الذهاب الى صفحة</a:t>
            </a:r>
            <a:r>
              <a:rPr lang="en-US" dirty="0" smtClean="0"/>
              <a:t>  </a:t>
            </a:r>
            <a:r>
              <a:rPr lang="ar-JO" dirty="0" smtClean="0"/>
              <a:t>مدير الفيديو </a:t>
            </a:r>
            <a:r>
              <a:rPr lang="en-US" dirty="0" smtClean="0"/>
              <a:t>Video Manager</a:t>
            </a:r>
          </a:p>
          <a:p>
            <a:pPr lvl="1"/>
            <a:r>
              <a:rPr lang="ar-JO" dirty="0" smtClean="0"/>
              <a:t>اختيار مقاطع الفيديو</a:t>
            </a:r>
          </a:p>
          <a:p>
            <a:pPr lvl="1"/>
            <a:r>
              <a:rPr lang="ar-JO" dirty="0" smtClean="0"/>
              <a:t>اضغط على قائمة الاجراءات  </a:t>
            </a:r>
            <a:r>
              <a:rPr lang="en-US" dirty="0" smtClean="0"/>
              <a:t>Actions</a:t>
            </a:r>
            <a:r>
              <a:rPr lang="ar-JO" dirty="0" smtClean="0"/>
              <a:t> </a:t>
            </a:r>
          </a:p>
          <a:p>
            <a:pPr lvl="1"/>
            <a:r>
              <a:rPr lang="ar-JO" dirty="0" smtClean="0"/>
              <a:t>اختر تحقيق الدخل </a:t>
            </a:r>
            <a:r>
              <a:rPr lang="en-US" dirty="0" smtClean="0"/>
              <a:t>Monetize</a:t>
            </a:r>
            <a:endParaRPr lang="en-US" dirty="0"/>
          </a:p>
          <a:p>
            <a:endParaRPr lang="en-US" dirty="0"/>
          </a:p>
        </p:txBody>
      </p:sp>
      <p:sp>
        <p:nvSpPr>
          <p:cNvPr id="5" name="Title 4"/>
          <p:cNvSpPr>
            <a:spLocks noGrp="1"/>
          </p:cNvSpPr>
          <p:nvPr>
            <p:ph type="title"/>
          </p:nvPr>
        </p:nvSpPr>
        <p:spPr/>
        <p:txBody>
          <a:bodyPr/>
          <a:lstStyle/>
          <a:p>
            <a:r>
              <a:rPr lang="ar-JO" dirty="0"/>
              <a:t>تحقيق الدخل من مقاطع الفيديو على يوتيوب</a:t>
            </a:r>
            <a:endParaRPr lang="en-US" dirty="0"/>
          </a:p>
        </p:txBody>
      </p:sp>
    </p:spTree>
    <p:extLst>
      <p:ext uri="{BB962C8B-B14F-4D97-AF65-F5344CB8AC3E}">
        <p14:creationId xmlns:p14="http://schemas.microsoft.com/office/powerpoint/2010/main" val="2653954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ar-JO" dirty="0"/>
              <a:t>تحقيق الدخل من مقاطع الفيديو على يوتيوب</a:t>
            </a:r>
            <a:endParaRPr lang="en-US" dirty="0"/>
          </a:p>
        </p:txBody>
      </p:sp>
      <p:sp>
        <p:nvSpPr>
          <p:cNvPr id="3" name="Content Placeholder 2"/>
          <p:cNvSpPr>
            <a:spLocks noGrp="1"/>
          </p:cNvSpPr>
          <p:nvPr>
            <p:ph idx="1"/>
          </p:nvPr>
        </p:nvSpPr>
        <p:spPr/>
        <p:txBody>
          <a:bodyPr/>
          <a:lstStyle/>
          <a:p>
            <a:endParaRPr lang="ar-JO" dirty="0" smtClean="0"/>
          </a:p>
          <a:p>
            <a:r>
              <a:rPr lang="ar-JO" dirty="0" smtClean="0"/>
              <a:t>ستحتاج اما حساب</a:t>
            </a:r>
            <a:r>
              <a:rPr lang="en-US" dirty="0" smtClean="0"/>
              <a:t> </a:t>
            </a:r>
            <a:r>
              <a:rPr lang="ar-JO" dirty="0" smtClean="0"/>
              <a:t> </a:t>
            </a:r>
            <a:r>
              <a:rPr lang="en-US" dirty="0" smtClean="0"/>
              <a:t>PayPal</a:t>
            </a:r>
            <a:r>
              <a:rPr lang="ar-JO" dirty="0" smtClean="0"/>
              <a:t> او حساب بنكي بالاضافة الى عنوان بريدي ومعلومات اضافية عنك ليتمكن </a:t>
            </a:r>
            <a:r>
              <a:rPr lang="en-US" dirty="0" smtClean="0"/>
              <a:t>AdSense</a:t>
            </a:r>
            <a:r>
              <a:rPr lang="ar-JO" dirty="0" smtClean="0"/>
              <a:t> من التحقق من هويتك وارسال المال لك.</a:t>
            </a:r>
          </a:p>
          <a:p>
            <a:endParaRPr lang="ar-JO" dirty="0" smtClean="0"/>
          </a:p>
          <a:p>
            <a:r>
              <a:rPr lang="ar-JO" dirty="0" smtClean="0"/>
              <a:t>سوف تحصل على المال عندما يقوم المستخدمين بالضغط على الاعلان المرفق مع الفيديو الخاص بك والقليل من المال عند مشاهدة الفيديو وهي تزيد مع الأيام لهذا من المهم جدا كسب جمهور لقناتك.</a:t>
            </a:r>
          </a:p>
          <a:p>
            <a:endParaRPr lang="ar-JO" dirty="0"/>
          </a:p>
          <a:p>
            <a:r>
              <a:rPr lang="ar-JO" dirty="0" smtClean="0"/>
              <a:t>ثم قم بملاحظة التقارير التحليلية </a:t>
            </a:r>
            <a:r>
              <a:rPr lang="en-US" dirty="0" smtClean="0"/>
              <a:t>Analytics</a:t>
            </a:r>
            <a:r>
              <a:rPr lang="ar-JO" dirty="0" smtClean="0"/>
              <a:t> من الرابط </a:t>
            </a:r>
            <a:r>
              <a:rPr lang="en-US" dirty="0">
                <a:hlinkClick r:id="rId2"/>
              </a:rPr>
              <a:t>YouTube Analytics</a:t>
            </a:r>
            <a:r>
              <a:rPr lang="en-US" dirty="0"/>
              <a:t>‏ </a:t>
            </a:r>
            <a:r>
              <a:rPr lang="ar-JO" dirty="0" smtClean="0"/>
              <a:t> </a:t>
            </a:r>
          </a:p>
        </p:txBody>
      </p:sp>
    </p:spTree>
    <p:extLst>
      <p:ext uri="{BB962C8B-B14F-4D97-AF65-F5344CB8AC3E}">
        <p14:creationId xmlns:p14="http://schemas.microsoft.com/office/powerpoint/2010/main" val="177899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759914"/>
            <a:ext cx="7467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45453"/>
            <a:ext cx="7391401" cy="38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7620000" cy="1371600"/>
          </a:xfrm>
        </p:spPr>
        <p:txBody>
          <a:bodyPr>
            <a:normAutofit/>
          </a:bodyPr>
          <a:lstStyle/>
          <a:p>
            <a:r>
              <a:rPr lang="ar-JO" dirty="0"/>
              <a:t>تسجيل الدخول </a:t>
            </a:r>
            <a:r>
              <a:rPr lang="ar-JO" dirty="0" smtClean="0"/>
              <a:t>الى يوتيوب</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smtClean="0"/>
              <a:t>انظر </a:t>
            </a:r>
            <a:r>
              <a:rPr lang="ar-JO" b="0" dirty="0"/>
              <a:t>إلى الجزء العلوي الأيمن من شاشة </a:t>
            </a:r>
            <a:r>
              <a:rPr lang="ar-JO" b="0" dirty="0" smtClean="0"/>
              <a:t>يوتيوب.</a:t>
            </a:r>
            <a:r>
              <a:rPr lang="en-US" b="0" dirty="0" smtClean="0"/>
              <a:t> </a:t>
            </a:r>
            <a:r>
              <a:rPr lang="ar-JO" b="0" dirty="0"/>
              <a:t>إذا كنت قد سجّلت </a:t>
            </a:r>
            <a:r>
              <a:rPr lang="ar-JO" b="0" dirty="0" smtClean="0"/>
              <a:t>دخولك </a:t>
            </a:r>
            <a:r>
              <a:rPr lang="ar-JO" b="0" dirty="0"/>
              <a:t>فسترى </a:t>
            </a:r>
            <a:r>
              <a:rPr lang="ar-JO" b="0" dirty="0" smtClean="0"/>
              <a:t>صورة ملفك الشخصي في جوجل. </a:t>
            </a:r>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smtClean="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r>
              <a:rPr lang="ar-JO" b="0" dirty="0"/>
              <a:t>وإذا لم تسجّل </a:t>
            </a:r>
            <a:r>
              <a:rPr lang="ar-JO" b="0" dirty="0" smtClean="0"/>
              <a:t>دخولك </a:t>
            </a:r>
            <a:r>
              <a:rPr lang="ar-JO" b="0" dirty="0"/>
              <a:t>فسترى المطالبة </a:t>
            </a:r>
            <a:r>
              <a:rPr lang="ar-JO" b="0" dirty="0" smtClean="0"/>
              <a:t>بتسجيل الدخول. </a:t>
            </a:r>
            <a:endParaRPr lang="en-US" b="0"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a:t>
            </a:fld>
            <a:endParaRPr lang="en-GB"/>
          </a:p>
        </p:txBody>
      </p:sp>
      <p:sp>
        <p:nvSpPr>
          <p:cNvPr id="8" name="Oval 7"/>
          <p:cNvSpPr/>
          <p:nvPr/>
        </p:nvSpPr>
        <p:spPr>
          <a:xfrm>
            <a:off x="7086600" y="2673364"/>
            <a:ext cx="609600" cy="5270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86600" y="4759914"/>
            <a:ext cx="609600" cy="4216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03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الدليل </a:t>
            </a:r>
            <a:r>
              <a:rPr lang="ar-JO" dirty="0"/>
              <a:t>في </a:t>
            </a:r>
            <a:r>
              <a:rPr lang="ar-JO" dirty="0" smtClean="0"/>
              <a:t>يوتيوب</a:t>
            </a:r>
            <a:endParaRPr lang="en-US" dirty="0"/>
          </a:p>
        </p:txBody>
      </p:sp>
      <p:sp>
        <p:nvSpPr>
          <p:cNvPr id="3" name="Content Placeholder 2"/>
          <p:cNvSpPr>
            <a:spLocks noGrp="1"/>
          </p:cNvSpPr>
          <p:nvPr>
            <p:ph idx="1"/>
          </p:nvPr>
        </p:nvSpPr>
        <p:spPr>
          <a:xfrm>
            <a:off x="2209800" y="1752600"/>
            <a:ext cx="5867400" cy="4373563"/>
          </a:xfrm>
        </p:spPr>
        <p:txBody>
          <a:bodyPr>
            <a:normAutofit fontScale="92500" lnSpcReduction="10000"/>
          </a:bodyPr>
          <a:lstStyle/>
          <a:p>
            <a:pPr marL="342900" indent="-342900">
              <a:buClr>
                <a:schemeClr val="tx2"/>
              </a:buClr>
              <a:buFont typeface="Arial" panose="020B0604020202020204" pitchFamily="34" charset="0"/>
              <a:buChar char="•"/>
            </a:pPr>
            <a:r>
              <a:rPr lang="ar-JO" dirty="0"/>
              <a:t>افتح الدليل للوصول إلى :</a:t>
            </a:r>
            <a:endParaRPr lang="en-US" dirty="0"/>
          </a:p>
          <a:p>
            <a:pPr marL="800100" lvl="1" indent="-342900"/>
            <a:r>
              <a:rPr lang="ar-JO" dirty="0"/>
              <a:t>الصفحة </a:t>
            </a:r>
            <a:r>
              <a:rPr lang="ar-JO" dirty="0" smtClean="0"/>
              <a:t>الرئيسية </a:t>
            </a:r>
            <a:r>
              <a:rPr lang="en-US" dirty="0" smtClean="0"/>
              <a:t>Home</a:t>
            </a:r>
            <a:r>
              <a:rPr lang="ar-JO" dirty="0" smtClean="0"/>
              <a:t>: مقاطع الفيديو</a:t>
            </a:r>
            <a:r>
              <a:rPr lang="ar-JO" dirty="0"/>
              <a:t> </a:t>
            </a:r>
            <a:r>
              <a:rPr lang="ar-JO" dirty="0" smtClean="0"/>
              <a:t>المقترحة ومقاطع </a:t>
            </a:r>
            <a:r>
              <a:rPr lang="ar-JO" dirty="0"/>
              <a:t>الفيديو </a:t>
            </a:r>
            <a:r>
              <a:rPr lang="ar-JO" dirty="0" smtClean="0"/>
              <a:t>من </a:t>
            </a:r>
            <a:r>
              <a:rPr lang="ar-JO" dirty="0"/>
              <a:t>القنوات التي اشتركت </a:t>
            </a:r>
            <a:r>
              <a:rPr lang="ar-JO" dirty="0" smtClean="0"/>
              <a:t>فيها وغير </a:t>
            </a:r>
            <a:r>
              <a:rPr lang="ar-JO" dirty="0"/>
              <a:t>ذلك.</a:t>
            </a:r>
            <a:endParaRPr lang="ar-JO" dirty="0" smtClean="0"/>
          </a:p>
          <a:p>
            <a:pPr marL="800100" lvl="1" indent="-342900"/>
            <a:r>
              <a:rPr lang="ar-JO" dirty="0" smtClean="0"/>
              <a:t>المحتويات الشائعة </a:t>
            </a:r>
            <a:r>
              <a:rPr lang="en-US" dirty="0" smtClean="0"/>
              <a:t>Trending</a:t>
            </a:r>
            <a:r>
              <a:rPr lang="ar-JO" dirty="0"/>
              <a:t>: مقاطع الفيديو الشائعة حاليًا على يوتيوب</a:t>
            </a:r>
            <a:r>
              <a:rPr lang="ar-JO" dirty="0" smtClean="0"/>
              <a:t>.</a:t>
            </a:r>
          </a:p>
          <a:p>
            <a:pPr marL="800100" lvl="1" indent="-342900"/>
            <a:r>
              <a:rPr lang="ar-JO" dirty="0"/>
              <a:t>الاشتراكات </a:t>
            </a:r>
            <a:r>
              <a:rPr lang="en-US" dirty="0" smtClean="0"/>
              <a:t>Subscriptions</a:t>
            </a:r>
            <a:r>
              <a:rPr lang="ar-JO" dirty="0" smtClean="0"/>
              <a:t>: مقاطع </a:t>
            </a:r>
            <a:r>
              <a:rPr lang="ar-JO" dirty="0"/>
              <a:t>الفيديو من القنوات التي اشتركت </a:t>
            </a:r>
            <a:r>
              <a:rPr lang="ar-JO" dirty="0" smtClean="0"/>
              <a:t>فيها</a:t>
            </a:r>
            <a:r>
              <a:rPr lang="ar-JO" dirty="0"/>
              <a:t> </a:t>
            </a:r>
            <a:r>
              <a:rPr lang="ar-JO" dirty="0" smtClean="0"/>
              <a:t>فقط.</a:t>
            </a:r>
            <a:endParaRPr lang="en-US" dirty="0"/>
          </a:p>
          <a:p>
            <a:pPr marL="800100" lvl="1" indent="-342900"/>
            <a:r>
              <a:rPr lang="ar-JO" dirty="0"/>
              <a:t>سجل المشاهدة </a:t>
            </a:r>
            <a:r>
              <a:rPr lang="en-US" dirty="0"/>
              <a:t>History</a:t>
            </a:r>
            <a:r>
              <a:rPr lang="ar-JO" dirty="0"/>
              <a:t>.</a:t>
            </a:r>
            <a:endParaRPr lang="en-US" dirty="0"/>
          </a:p>
          <a:p>
            <a:pPr marL="800100" lvl="1" indent="-342900"/>
            <a:r>
              <a:rPr lang="ar-JO" dirty="0"/>
              <a:t>مشاهدة لاحقًا </a:t>
            </a:r>
            <a:r>
              <a:rPr lang="en-US" dirty="0"/>
              <a:t>Watch Later</a:t>
            </a:r>
            <a:r>
              <a:rPr lang="ar-JO" dirty="0"/>
              <a:t>: هي قائمة مقاطع الفيديو التي حددتها عبر النقر على الرمز "مشاهدة لاحقًا".</a:t>
            </a:r>
          </a:p>
          <a:p>
            <a:pPr marL="800100" lvl="1" indent="-342900"/>
            <a:r>
              <a:rPr lang="ar-JO" dirty="0" smtClean="0"/>
              <a:t>قوائم التشغيل </a:t>
            </a:r>
            <a:r>
              <a:rPr lang="en-US" dirty="0" smtClean="0"/>
              <a:t>Playlists</a:t>
            </a:r>
            <a:endParaRPr lang="ar-JO" dirty="0" smtClean="0"/>
          </a:p>
          <a:p>
            <a:pPr marL="800100" lvl="1" indent="-342900"/>
            <a:r>
              <a:rPr lang="ar-JO" dirty="0" smtClean="0"/>
              <a:t>الاشتراكات </a:t>
            </a:r>
            <a:r>
              <a:rPr lang="en-US" dirty="0" smtClean="0"/>
              <a:t>Subscriptions</a:t>
            </a:r>
            <a:r>
              <a:rPr lang="ar-JO" dirty="0" smtClean="0"/>
              <a:t>.</a:t>
            </a:r>
          </a:p>
          <a:p>
            <a:pPr marL="342900" indent="-342900">
              <a:buClr>
                <a:schemeClr val="tx2"/>
              </a:buClr>
              <a:buFont typeface="Arial" panose="020B0604020202020204" pitchFamily="34" charset="0"/>
              <a:buChar char="•"/>
            </a:pPr>
            <a:r>
              <a:rPr lang="ar-JO" u="sng" dirty="0" smtClean="0"/>
              <a:t>ملاحظة</a:t>
            </a:r>
            <a:r>
              <a:rPr lang="ar-JO" dirty="0" smtClean="0"/>
              <a:t>: يمكنك </a:t>
            </a:r>
            <a:r>
              <a:rPr lang="ar-JO" dirty="0"/>
              <a:t>فتح الدليل وإغلاقه </a:t>
            </a:r>
            <a:r>
              <a:rPr lang="ar-JO" dirty="0" smtClean="0"/>
              <a:t>بالنقر </a:t>
            </a:r>
            <a:r>
              <a:rPr lang="ar-JO" dirty="0"/>
              <a:t>على رمز الدليل(   ) في الزاوية العلوية </a:t>
            </a:r>
            <a:r>
              <a:rPr lang="ar-JO" dirty="0" smtClean="0"/>
              <a:t>من </a:t>
            </a:r>
            <a:r>
              <a:rPr lang="ar-JO" dirty="0"/>
              <a:t>الشاشة.</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800600"/>
            <a:ext cx="2381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98" y="304800"/>
            <a:ext cx="2257425"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725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28600"/>
            <a:ext cx="2857500" cy="592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9"/>
          <p:cNvSpPr>
            <a:spLocks noGrp="1"/>
          </p:cNvSpPr>
          <p:nvPr>
            <p:ph type="title"/>
          </p:nvPr>
        </p:nvSpPr>
        <p:spPr/>
        <p:txBody>
          <a:bodyPr/>
          <a:lstStyle/>
          <a:p>
            <a:r>
              <a:rPr lang="ar-JO" dirty="0"/>
              <a:t>انشاء قناتك على يوتيوب</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dirty="0" smtClean="0"/>
              <a:t>اختر </a:t>
            </a:r>
            <a:r>
              <a:rPr lang="ar-JO" dirty="0"/>
              <a:t>قناتي</a:t>
            </a:r>
            <a:r>
              <a:rPr lang="en-US" dirty="0"/>
              <a:t> My Channel </a:t>
            </a:r>
            <a:r>
              <a:rPr lang="ar-JO" dirty="0"/>
              <a:t>من </a:t>
            </a:r>
            <a:r>
              <a:rPr lang="ar-JO" dirty="0" smtClean="0"/>
              <a:t>قائمة المستخدم. </a:t>
            </a:r>
            <a:endParaRPr lang="en-US" dirty="0"/>
          </a:p>
        </p:txBody>
      </p:sp>
      <p:sp>
        <p:nvSpPr>
          <p:cNvPr id="8" name="Oval 7"/>
          <p:cNvSpPr/>
          <p:nvPr/>
        </p:nvSpPr>
        <p:spPr>
          <a:xfrm>
            <a:off x="281619" y="1219200"/>
            <a:ext cx="2438400" cy="53476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63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ar-JO" dirty="0"/>
              <a:t>انشاء قناتك على يوتيوب</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7924800" cy="364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88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قناتي </a:t>
            </a:r>
            <a:r>
              <a:rPr lang="en-US" dirty="0" smtClean="0"/>
              <a:t>my Channel</a:t>
            </a:r>
            <a:endParaRPr lang="en-US" dirty="0"/>
          </a:p>
        </p:txBody>
      </p:sp>
      <p:sp>
        <p:nvSpPr>
          <p:cNvPr id="3" name="Content Placeholder 2"/>
          <p:cNvSpPr>
            <a:spLocks noGrp="1"/>
          </p:cNvSpPr>
          <p:nvPr>
            <p:ph idx="1"/>
          </p:nvPr>
        </p:nvSpPr>
        <p:spPr/>
        <p:txBody>
          <a:bodyPr>
            <a:normAutofit/>
          </a:bodyPr>
          <a:lstStyle/>
          <a:p>
            <a:r>
              <a:rPr lang="ar-JO" dirty="0" smtClean="0"/>
              <a:t>توفر القناة موقعًا مركزيًا لتنظيم محتويات الفيديو لجمهورك. وبصفتك مالك القناة، يمكنك إضافة مقاطع فيديو وقوائم تشغيل ومعلومات شخصية أو معلومات حول قناتك لمنح الزوّار لمحة عامة عنها. </a:t>
            </a:r>
          </a:p>
          <a:p>
            <a:r>
              <a:rPr lang="ar-JO" dirty="0" smtClean="0"/>
              <a:t>تتوفر في قناتك الأقسام التالية:</a:t>
            </a:r>
          </a:p>
          <a:p>
            <a:pPr lvl="1"/>
            <a:r>
              <a:rPr lang="ar-JO" dirty="0" smtClean="0"/>
              <a:t>الصفحة الرئيسية </a:t>
            </a:r>
            <a:r>
              <a:rPr lang="en-US" dirty="0" smtClean="0"/>
              <a:t>Home</a:t>
            </a:r>
          </a:p>
          <a:p>
            <a:pPr lvl="1"/>
            <a:r>
              <a:rPr lang="ar-JO" dirty="0" smtClean="0"/>
              <a:t>مقاطع الفيديو </a:t>
            </a:r>
            <a:r>
              <a:rPr lang="en-US" dirty="0" smtClean="0"/>
              <a:t>videos</a:t>
            </a:r>
            <a:r>
              <a:rPr lang="ar-JO" dirty="0" smtClean="0"/>
              <a:t> وتشمل مقاطع الفيديو المحملة </a:t>
            </a:r>
            <a:r>
              <a:rPr lang="en-US" dirty="0" smtClean="0"/>
              <a:t>uploads</a:t>
            </a:r>
            <a:r>
              <a:rPr lang="ar-JO" dirty="0" smtClean="0"/>
              <a:t> </a:t>
            </a:r>
            <a:r>
              <a:rPr lang="ar-JO" dirty="0"/>
              <a:t>ومقاطع فيديو حازت الاعجاب </a:t>
            </a:r>
            <a:r>
              <a:rPr lang="en-US" dirty="0"/>
              <a:t>Liked videos</a:t>
            </a:r>
            <a:r>
              <a:rPr lang="ar-JO" dirty="0"/>
              <a:t>.</a:t>
            </a:r>
            <a:endParaRPr lang="en-US" dirty="0"/>
          </a:p>
          <a:p>
            <a:pPr lvl="1"/>
            <a:r>
              <a:rPr lang="ar-JO" dirty="0" smtClean="0"/>
              <a:t>قوائم </a:t>
            </a:r>
            <a:r>
              <a:rPr lang="ar-JO" dirty="0"/>
              <a:t>التشغيل</a:t>
            </a:r>
            <a:r>
              <a:rPr lang="en-US" dirty="0"/>
              <a:t> </a:t>
            </a:r>
            <a:r>
              <a:rPr lang="ar-JO" dirty="0"/>
              <a:t> </a:t>
            </a:r>
            <a:r>
              <a:rPr lang="en-US" dirty="0" smtClean="0"/>
              <a:t>playlists</a:t>
            </a:r>
            <a:r>
              <a:rPr lang="ar-JO" dirty="0"/>
              <a:t>.</a:t>
            </a:r>
            <a:endParaRPr lang="en-US" dirty="0"/>
          </a:p>
          <a:p>
            <a:pPr lvl="1"/>
            <a:r>
              <a:rPr lang="ar-JO" dirty="0" smtClean="0"/>
              <a:t>الاشتراكات </a:t>
            </a:r>
            <a:r>
              <a:rPr lang="en-US" dirty="0" smtClean="0"/>
              <a:t>Subscriptions</a:t>
            </a:r>
            <a:r>
              <a:rPr lang="ar-JO" dirty="0" smtClean="0"/>
              <a:t>.</a:t>
            </a:r>
          </a:p>
          <a:p>
            <a:pPr lvl="1"/>
            <a:r>
              <a:rPr lang="ar-JO" dirty="0" smtClean="0"/>
              <a:t>النقاشات </a:t>
            </a:r>
            <a:r>
              <a:rPr lang="en-US" dirty="0" smtClean="0"/>
              <a:t>Discussion</a:t>
            </a:r>
          </a:p>
          <a:p>
            <a:pPr lvl="1"/>
            <a:r>
              <a:rPr lang="ar-JO" dirty="0" smtClean="0"/>
              <a:t>عن القناة </a:t>
            </a:r>
            <a:r>
              <a:rPr lang="en-US" dirty="0" smtClean="0"/>
              <a:t>About</a:t>
            </a:r>
            <a:endParaRPr lang="en-US" dirty="0"/>
          </a:p>
        </p:txBody>
      </p:sp>
    </p:spTree>
    <p:extLst>
      <p:ext uri="{BB962C8B-B14F-4D97-AF65-F5344CB8AC3E}">
        <p14:creationId xmlns:p14="http://schemas.microsoft.com/office/powerpoint/2010/main" val="32733212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19864</TotalTime>
  <Words>1407</Words>
  <Application>Microsoft Office PowerPoint</Application>
  <PresentationFormat>On-screen Show (4:3)</PresentationFormat>
  <Paragraphs>283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SN Theme</vt:lpstr>
      <vt:lpstr>يوتيوب YouTube</vt:lpstr>
      <vt:lpstr>ما هو يوتيوب؟</vt:lpstr>
      <vt:lpstr>تسجيل الدخول الى يوتيوب</vt:lpstr>
      <vt:lpstr>تسجيل الدخول الى يوتيوب</vt:lpstr>
      <vt:lpstr>تسجيل الدخول الى يوتيوب</vt:lpstr>
      <vt:lpstr>الدليل في يوتيوب</vt:lpstr>
      <vt:lpstr>انشاء قناتك على يوتيوب</vt:lpstr>
      <vt:lpstr>انشاء قناتك على يوتيوب</vt:lpstr>
      <vt:lpstr>قناتي my Channel</vt:lpstr>
      <vt:lpstr> قوائم التشغيل playlists </vt:lpstr>
      <vt:lpstr> قوائم التشغيل playlists</vt:lpstr>
      <vt:lpstr> قوائم التشغيل playlists</vt:lpstr>
      <vt:lpstr> قوائم التشغيل playlists</vt:lpstr>
      <vt:lpstr> قوائم التشغيل playlists</vt:lpstr>
      <vt:lpstr> قوائم التشغيل playlists</vt:lpstr>
      <vt:lpstr> قوائم التشغيل playlists</vt:lpstr>
      <vt:lpstr>الاشتراكات Subscriptions</vt:lpstr>
      <vt:lpstr>صفحة القناة Channel</vt:lpstr>
      <vt:lpstr>صفحة القناة Channel</vt:lpstr>
      <vt:lpstr>تحميل الفيديوهات على اليوتيوب  Upload </vt:lpstr>
      <vt:lpstr>تحميل الفيديوهات على اليوتيوب  Upload</vt:lpstr>
      <vt:lpstr>تحميل الفيديوهات على اليوتيوب  Upload</vt:lpstr>
      <vt:lpstr>تحميل الفيديوهات على اليوتيوب  Upload</vt:lpstr>
      <vt:lpstr>تحميل الفيديوهات على اليوتيوب  Upload</vt:lpstr>
      <vt:lpstr>تحميل الفيديوهات على اليوتيوب  Upload</vt:lpstr>
      <vt:lpstr>حجم فيديو اليوتيوب</vt:lpstr>
      <vt:lpstr>تتزيل الفيديوهات من يوتيوبDownload </vt:lpstr>
      <vt:lpstr>تنزيل الفيديوهات من يوتيوب  Download</vt:lpstr>
      <vt:lpstr>تنزيل الفيديوهات من يوتيوب  Download</vt:lpstr>
      <vt:lpstr>اضافة التسميات التوضيحية Subtitles</vt:lpstr>
      <vt:lpstr>اضافة التسميات التوضيحية Subtitles</vt:lpstr>
      <vt:lpstr>تشغيل التسميات التوضيحية Subtitles وإيقاف تشغيلها</vt:lpstr>
      <vt:lpstr>تشغيل التسميات التوضيحية Subtitles وإيقاف تشغيلها</vt:lpstr>
      <vt:lpstr>تغيير سرعة مقطع الفيديو</vt:lpstr>
      <vt:lpstr>نسخ رابط الفيديو في لحظة معينة</vt:lpstr>
      <vt:lpstr>حساب عدد مشاهدات الفيديو في يوتيوب</vt:lpstr>
      <vt:lpstr>تجميد عدد المشاهدات عندما تصل 301</vt:lpstr>
      <vt:lpstr>تحقيق الدخل من مقاطع الفيديو على يوتيوب</vt:lpstr>
      <vt:lpstr>تحقيق الدخل من مقاطع الفيديو على يوتيوب</vt:lpstr>
      <vt:lpstr>تحقيق الدخل من مقاطع الفيديو على يوتيوب</vt:lpstr>
      <vt:lpstr>تحقيق الدخل من مقاطع الفيديو على يوتيوب</vt:lpstr>
      <vt:lpstr>تحقيق الدخل من مقاطع الفيديو على يوتيوب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Raneem Qaddoura</cp:lastModifiedBy>
  <cp:revision>958</cp:revision>
  <dcterms:created xsi:type="dcterms:W3CDTF">2015-02-28T12:48:04Z</dcterms:created>
  <dcterms:modified xsi:type="dcterms:W3CDTF">2018-01-16T11:44:34Z</dcterms:modified>
</cp:coreProperties>
</file>